
<file path=[Content_Types].xml><?xml version="1.0" encoding="utf-8"?>
<Types xmlns="http://schemas.openxmlformats.org/package/2006/content-types">
  <Default Extension="jpeg" ContentType="image/jpeg"/>
  <Default Extension="vml" ContentType="application/vnd.openxmlformats-officedocument.vmlDrawing"/>
  <Default Extension="xls" ContentType="application/vnd.ms-excel"/>
  <Default Extension="bin" ContentType="application/vnd.openxmlformats-officedocument.oleObject"/>
  <Default Extension="tiff" ContentType="image/tiff"/>
  <Default Extension="png" ContentType="image/png"/>
  <Default Extension="emf" ContentType="image/x-emf"/>
  <Default Extension="gif" ContentType="image/gi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3"/>
    <p:sldId id="257" r:id="rId5"/>
    <p:sldId id="258" r:id="rId6"/>
    <p:sldId id="277" r:id="rId7"/>
    <p:sldId id="275" r:id="rId8"/>
    <p:sldId id="259" r:id="rId9"/>
    <p:sldId id="260" r:id="rId10"/>
    <p:sldId id="261" r:id="rId11"/>
    <p:sldId id="262" r:id="rId12"/>
    <p:sldId id="321" r:id="rId13"/>
    <p:sldId id="263" r:id="rId14"/>
    <p:sldId id="264" r:id="rId15"/>
    <p:sldId id="265" r:id="rId16"/>
    <p:sldId id="267" r:id="rId17"/>
    <p:sldId id="268" r:id="rId18"/>
    <p:sldId id="269" r:id="rId19"/>
    <p:sldId id="270" r:id="rId20"/>
    <p:sldId id="322" r:id="rId21"/>
    <p:sldId id="271" r:id="rId22"/>
    <p:sldId id="272" r:id="rId23"/>
    <p:sldId id="273" r:id="rId24"/>
    <p:sldId id="274" r:id="rId25"/>
    <p:sldId id="280" r:id="rId26"/>
    <p:sldId id="281" r:id="rId27"/>
    <p:sldId id="278" r:id="rId28"/>
    <p:sldId id="279" r:id="rId29"/>
    <p:sldId id="282" r:id="rId30"/>
    <p:sldId id="283" r:id="rId31"/>
    <p:sldId id="286" r:id="rId32"/>
    <p:sldId id="287" r:id="rId33"/>
    <p:sldId id="288" r:id="rId34"/>
    <p:sldId id="289" r:id="rId35"/>
    <p:sldId id="306" r:id="rId36"/>
    <p:sldId id="285" r:id="rId37"/>
    <p:sldId id="293" r:id="rId38"/>
    <p:sldId id="291" r:id="rId39"/>
    <p:sldId id="292" r:id="rId40"/>
    <p:sldId id="294" r:id="rId41"/>
    <p:sldId id="296" r:id="rId42"/>
    <p:sldId id="295" r:id="rId43"/>
    <p:sldId id="297" r:id="rId44"/>
    <p:sldId id="298" r:id="rId45"/>
    <p:sldId id="299" r:id="rId46"/>
    <p:sldId id="303" r:id="rId47"/>
    <p:sldId id="300" r:id="rId48"/>
    <p:sldId id="301" r:id="rId49"/>
    <p:sldId id="302" r:id="rId50"/>
    <p:sldId id="305" r:id="rId51"/>
    <p:sldId id="323" r:id="rId52"/>
    <p:sldId id="304" r:id="rId53"/>
    <p:sldId id="324" r:id="rId54"/>
    <p:sldId id="307" r:id="rId55"/>
    <p:sldId id="325" r:id="rId56"/>
    <p:sldId id="326" r:id="rId57"/>
    <p:sldId id="308" r:id="rId58"/>
    <p:sldId id="309" r:id="rId59"/>
    <p:sldId id="310" r:id="rId60"/>
    <p:sldId id="311" r:id="rId61"/>
    <p:sldId id="312" r:id="rId62"/>
    <p:sldId id="313" r:id="rId63"/>
    <p:sldId id="314" r:id="rId64"/>
    <p:sldId id="316" r:id="rId65"/>
    <p:sldId id="315" r:id="rId66"/>
    <p:sldId id="317" r:id="rId67"/>
    <p:sldId id="318" r:id="rId68"/>
    <p:sldId id="319" r:id="rId69"/>
    <p:sldId id="320" r:id="rId70"/>
    <p:sldId id="327" r:id="rId71"/>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304" autoAdjust="0"/>
  </p:normalViewPr>
  <p:slideViewPr>
    <p:cSldViewPr>
      <p:cViewPr varScale="1">
        <p:scale>
          <a:sx n="56" d="100"/>
          <a:sy n="56" d="100"/>
        </p:scale>
        <p:origin x="1248" y="4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4" Type="http://schemas.openxmlformats.org/officeDocument/2006/relationships/tableStyles" Target="tableStyles.xml"/><Relationship Id="rId73" Type="http://schemas.openxmlformats.org/officeDocument/2006/relationships/viewProps" Target="viewProps.xml"/><Relationship Id="rId72" Type="http://schemas.openxmlformats.org/officeDocument/2006/relationships/presProps" Target="presProps.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A6CDE094-37EE-45EA-84A3-A3513970EDCF}"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zh-TW" altLang="en-US"/>
        </a:p>
      </dgm:t>
    </dgm:pt>
    <dgm:pt modelId="{F3A6FEA5-B5A7-45BD-9528-A100202D797C}">
      <dgm:prSet/>
      <dgm:spPr/>
      <dgm:t>
        <a:bodyPr/>
        <a:lstStyle/>
        <a:p>
          <a:pPr rtl="0"/>
          <a:r>
            <a:rPr lang="en-US" b="1" dirty="0" smtClean="0"/>
            <a:t>5/6</a:t>
          </a:r>
          <a:r>
            <a:rPr lang="zh-TW" b="1" dirty="0" smtClean="0"/>
            <a:t>  寶瓶座</a:t>
          </a:r>
          <a:r>
            <a:rPr lang="en-US" b="1" dirty="0" smtClean="0"/>
            <a:t>Eta</a:t>
          </a:r>
          <a:r>
            <a:rPr lang="zh-TW" b="1" dirty="0" smtClean="0"/>
            <a:t>流星雨</a:t>
          </a:r>
          <a:endParaRPr lang="en-US" b="1" dirty="0"/>
        </a:p>
      </dgm:t>
    </dgm:pt>
    <dgm:pt modelId="{C65AE078-60DD-4E0D-BA18-9A464CBADE66}" cxnId="{11527A22-D235-45AF-B36C-4D0888D6CAD9}" type="parTrans">
      <dgm:prSet/>
      <dgm:spPr/>
      <dgm:t>
        <a:bodyPr/>
        <a:lstStyle/>
        <a:p>
          <a:endParaRPr lang="zh-TW" altLang="en-US"/>
        </a:p>
      </dgm:t>
    </dgm:pt>
    <dgm:pt modelId="{55814399-D1EF-4065-A45E-5A524672A2E5}" cxnId="{11527A22-D235-45AF-B36C-4D0888D6CAD9}" type="sibTrans">
      <dgm:prSet/>
      <dgm:spPr/>
      <dgm:t>
        <a:bodyPr/>
        <a:lstStyle/>
        <a:p>
          <a:endParaRPr lang="zh-TW" altLang="en-US"/>
        </a:p>
      </dgm:t>
    </dgm:pt>
    <dgm:pt modelId="{7831919E-FB55-4A22-8ED9-CB33C7A1F849}">
      <dgm:prSet/>
      <dgm:spPr/>
      <dgm:t>
        <a:bodyPr/>
        <a:lstStyle/>
        <a:p>
          <a:pPr rtl="0"/>
          <a:r>
            <a:rPr lang="en-US" b="1" dirty="0" smtClean="0"/>
            <a:t>5/9</a:t>
          </a:r>
          <a:r>
            <a:rPr lang="zh-TW" b="1" dirty="0" smtClean="0"/>
            <a:t>  水星凌日</a:t>
          </a:r>
          <a:endParaRPr lang="en-US" b="1" dirty="0"/>
        </a:p>
      </dgm:t>
    </dgm:pt>
    <dgm:pt modelId="{DB9BE533-E6CD-49E5-9736-806DB718F9CB}" cxnId="{965FD12F-030C-4E28-ACE3-2F4243861A55}" type="parTrans">
      <dgm:prSet/>
      <dgm:spPr/>
      <dgm:t>
        <a:bodyPr/>
        <a:lstStyle/>
        <a:p>
          <a:endParaRPr lang="zh-TW" altLang="en-US"/>
        </a:p>
      </dgm:t>
    </dgm:pt>
    <dgm:pt modelId="{E1787F3C-DEAD-4038-A5C3-4BBDE00CCA4A}" cxnId="{965FD12F-030C-4E28-ACE3-2F4243861A55}" type="sibTrans">
      <dgm:prSet/>
      <dgm:spPr/>
      <dgm:t>
        <a:bodyPr/>
        <a:lstStyle/>
        <a:p>
          <a:endParaRPr lang="zh-TW" altLang="en-US"/>
        </a:p>
      </dgm:t>
    </dgm:pt>
    <dgm:pt modelId="{EF8DDB55-5CB2-410B-8B2A-D6329DE5D01B}">
      <dgm:prSet/>
      <dgm:spPr/>
      <dgm:t>
        <a:bodyPr/>
        <a:lstStyle/>
        <a:p>
          <a:pPr rtl="0"/>
          <a:r>
            <a:rPr lang="en-US" b="1" dirty="0" smtClean="0"/>
            <a:t>5/22</a:t>
          </a:r>
          <a:r>
            <a:rPr lang="zh-TW" b="1" dirty="0" smtClean="0"/>
            <a:t>  火星衝</a:t>
          </a:r>
          <a:endParaRPr lang="en-US" b="1" dirty="0"/>
        </a:p>
      </dgm:t>
    </dgm:pt>
    <dgm:pt modelId="{964E87A8-F8C8-4134-A072-A4403C52FD82}" cxnId="{49AA3CAE-E38D-4DFB-B42C-8B16A5003BA9}" type="parTrans">
      <dgm:prSet/>
      <dgm:spPr/>
      <dgm:t>
        <a:bodyPr/>
        <a:lstStyle/>
        <a:p>
          <a:endParaRPr lang="zh-TW" altLang="en-US"/>
        </a:p>
      </dgm:t>
    </dgm:pt>
    <dgm:pt modelId="{F5E4D93E-E3E5-4A3E-A858-BAD9089483A1}" cxnId="{49AA3CAE-E38D-4DFB-B42C-8B16A5003BA9}" type="sibTrans">
      <dgm:prSet/>
      <dgm:spPr/>
      <dgm:t>
        <a:bodyPr/>
        <a:lstStyle/>
        <a:p>
          <a:endParaRPr lang="zh-TW" altLang="en-US"/>
        </a:p>
      </dgm:t>
    </dgm:pt>
    <dgm:pt modelId="{A895C879-8204-46CF-B0E7-D41502C83ECB}">
      <dgm:prSet/>
      <dgm:spPr/>
      <dgm:t>
        <a:bodyPr/>
        <a:lstStyle/>
        <a:p>
          <a:pPr rtl="0"/>
          <a:r>
            <a:rPr lang="en-US" b="1" dirty="0" smtClean="0"/>
            <a:t>C/2013</a:t>
          </a:r>
          <a:r>
            <a:rPr lang="zh-TW" b="1" dirty="0" smtClean="0"/>
            <a:t> </a:t>
          </a:r>
          <a:r>
            <a:rPr lang="en-US" b="1" dirty="0" smtClean="0"/>
            <a:t>X1(</a:t>
          </a:r>
          <a:r>
            <a:rPr lang="en-US" b="1" dirty="0" err="1" smtClean="0"/>
            <a:t>PanSTARRS</a:t>
          </a:r>
          <a:r>
            <a:rPr lang="en-US" b="1" dirty="0" smtClean="0"/>
            <a:t>)</a:t>
          </a:r>
          <a:r>
            <a:rPr lang="zh-TW" b="1" dirty="0" smtClean="0"/>
            <a:t>與</a:t>
          </a:r>
          <a:r>
            <a:rPr lang="en-US" b="1" dirty="0" smtClean="0"/>
            <a:t>252P/LINEAR</a:t>
          </a:r>
          <a:r>
            <a:rPr lang="zh-TW" b="1" dirty="0" smtClean="0"/>
            <a:t>彗星</a:t>
          </a:r>
          <a:endParaRPr lang="zh-TW" b="1" dirty="0"/>
        </a:p>
      </dgm:t>
    </dgm:pt>
    <dgm:pt modelId="{4F662B40-CF10-4C47-B92D-509387296844}" cxnId="{0D621B15-89B6-4CDD-893A-03B66DCBC2C2}" type="parTrans">
      <dgm:prSet/>
      <dgm:spPr/>
      <dgm:t>
        <a:bodyPr/>
        <a:lstStyle/>
        <a:p>
          <a:endParaRPr lang="zh-TW" altLang="en-US"/>
        </a:p>
      </dgm:t>
    </dgm:pt>
    <dgm:pt modelId="{8AB010EB-A940-4895-967E-428CDB4D802C}" cxnId="{0D621B15-89B6-4CDD-893A-03B66DCBC2C2}" type="sibTrans">
      <dgm:prSet/>
      <dgm:spPr/>
      <dgm:t>
        <a:bodyPr/>
        <a:lstStyle/>
        <a:p>
          <a:endParaRPr lang="zh-TW" altLang="en-US"/>
        </a:p>
      </dgm:t>
    </dgm:pt>
    <dgm:pt modelId="{AEAB8006-C330-42C4-BA1B-B4AC7F7A996C}" type="pres">
      <dgm:prSet presAssocID="{A6CDE094-37EE-45EA-84A3-A3513970EDCF}" presName="Name0" presStyleCnt="0">
        <dgm:presLayoutVars>
          <dgm:chMax val="7"/>
          <dgm:dir/>
          <dgm:animLvl val="lvl"/>
          <dgm:resizeHandles val="exact"/>
        </dgm:presLayoutVars>
      </dgm:prSet>
      <dgm:spPr/>
      <dgm:t>
        <a:bodyPr/>
        <a:lstStyle/>
        <a:p>
          <a:endParaRPr lang="zh-TW" altLang="en-US"/>
        </a:p>
      </dgm:t>
    </dgm:pt>
    <dgm:pt modelId="{3F0C3894-E073-4B98-8ED3-81E4B82B8D73}" type="pres">
      <dgm:prSet presAssocID="{F3A6FEA5-B5A7-45BD-9528-A100202D797C}" presName="circle1" presStyleLbl="node1" presStyleIdx="0" presStyleCnt="4"/>
      <dgm:spPr/>
    </dgm:pt>
    <dgm:pt modelId="{5978A143-E198-4994-8EFC-AC27D7A5BF54}" type="pres">
      <dgm:prSet presAssocID="{F3A6FEA5-B5A7-45BD-9528-A100202D797C}" presName="space" presStyleCnt="0"/>
      <dgm:spPr/>
    </dgm:pt>
    <dgm:pt modelId="{59FF9664-83EE-42D9-8404-54EC190C0A26}" type="pres">
      <dgm:prSet presAssocID="{F3A6FEA5-B5A7-45BD-9528-A100202D797C}" presName="rect1" presStyleLbl="alignAcc1" presStyleIdx="0" presStyleCnt="4"/>
      <dgm:spPr/>
      <dgm:t>
        <a:bodyPr/>
        <a:lstStyle/>
        <a:p>
          <a:endParaRPr lang="zh-TW" altLang="en-US"/>
        </a:p>
      </dgm:t>
    </dgm:pt>
    <dgm:pt modelId="{53E8D241-C923-44A6-BC4A-43D5C35A4A3D}" type="pres">
      <dgm:prSet presAssocID="{7831919E-FB55-4A22-8ED9-CB33C7A1F849}" presName="vertSpace2" presStyleLbl="node1" presStyleIdx="0" presStyleCnt="4"/>
      <dgm:spPr/>
    </dgm:pt>
    <dgm:pt modelId="{A997A9A8-CCB7-4A47-A6A5-03CE1FC7EEFE}" type="pres">
      <dgm:prSet presAssocID="{7831919E-FB55-4A22-8ED9-CB33C7A1F849}" presName="circle2" presStyleLbl="node1" presStyleIdx="1" presStyleCnt="4"/>
      <dgm:spPr/>
    </dgm:pt>
    <dgm:pt modelId="{B87D6C30-1E61-4D13-9344-8A4F0E91CFF7}" type="pres">
      <dgm:prSet presAssocID="{7831919E-FB55-4A22-8ED9-CB33C7A1F849}" presName="rect2" presStyleLbl="alignAcc1" presStyleIdx="1" presStyleCnt="4"/>
      <dgm:spPr/>
      <dgm:t>
        <a:bodyPr/>
        <a:lstStyle/>
        <a:p>
          <a:endParaRPr lang="zh-TW" altLang="en-US"/>
        </a:p>
      </dgm:t>
    </dgm:pt>
    <dgm:pt modelId="{517A4D89-E135-4956-A2E9-DD70A0CFB86A}" type="pres">
      <dgm:prSet presAssocID="{EF8DDB55-5CB2-410B-8B2A-D6329DE5D01B}" presName="vertSpace3" presStyleLbl="node1" presStyleIdx="1" presStyleCnt="4"/>
      <dgm:spPr/>
    </dgm:pt>
    <dgm:pt modelId="{00D851D5-67EB-45F0-9FFA-5C850F8C25D9}" type="pres">
      <dgm:prSet presAssocID="{EF8DDB55-5CB2-410B-8B2A-D6329DE5D01B}" presName="circle3" presStyleLbl="node1" presStyleIdx="2" presStyleCnt="4"/>
      <dgm:spPr/>
    </dgm:pt>
    <dgm:pt modelId="{218CCAC8-0020-48CB-B787-7A6305D96CEC}" type="pres">
      <dgm:prSet presAssocID="{EF8DDB55-5CB2-410B-8B2A-D6329DE5D01B}" presName="rect3" presStyleLbl="alignAcc1" presStyleIdx="2" presStyleCnt="4"/>
      <dgm:spPr/>
      <dgm:t>
        <a:bodyPr/>
        <a:lstStyle/>
        <a:p>
          <a:endParaRPr lang="zh-TW" altLang="en-US"/>
        </a:p>
      </dgm:t>
    </dgm:pt>
    <dgm:pt modelId="{E98D4F19-8733-4364-A789-609566F851AF}" type="pres">
      <dgm:prSet presAssocID="{A895C879-8204-46CF-B0E7-D41502C83ECB}" presName="vertSpace4" presStyleLbl="node1" presStyleIdx="2" presStyleCnt="4"/>
      <dgm:spPr/>
    </dgm:pt>
    <dgm:pt modelId="{6ED41169-C922-46C9-86EB-250ADAF160ED}" type="pres">
      <dgm:prSet presAssocID="{A895C879-8204-46CF-B0E7-D41502C83ECB}" presName="circle4" presStyleLbl="node1" presStyleIdx="3" presStyleCnt="4"/>
      <dgm:spPr/>
    </dgm:pt>
    <dgm:pt modelId="{5FD5DF09-F888-444F-AC66-8EA4C687684F}" type="pres">
      <dgm:prSet presAssocID="{A895C879-8204-46CF-B0E7-D41502C83ECB}" presName="rect4" presStyleLbl="alignAcc1" presStyleIdx="3" presStyleCnt="4"/>
      <dgm:spPr/>
      <dgm:t>
        <a:bodyPr/>
        <a:lstStyle/>
        <a:p>
          <a:endParaRPr lang="zh-TW" altLang="en-US"/>
        </a:p>
      </dgm:t>
    </dgm:pt>
    <dgm:pt modelId="{563F3FFA-FB89-4057-ADD3-A63777B29021}" type="pres">
      <dgm:prSet presAssocID="{F3A6FEA5-B5A7-45BD-9528-A100202D797C}" presName="rect1ParTxNoCh" presStyleLbl="alignAcc1" presStyleIdx="3" presStyleCnt="4">
        <dgm:presLayoutVars>
          <dgm:chMax val="1"/>
          <dgm:bulletEnabled val="1"/>
        </dgm:presLayoutVars>
      </dgm:prSet>
      <dgm:spPr/>
      <dgm:t>
        <a:bodyPr/>
        <a:lstStyle/>
        <a:p>
          <a:endParaRPr lang="zh-TW" altLang="en-US"/>
        </a:p>
      </dgm:t>
    </dgm:pt>
    <dgm:pt modelId="{19016F03-1710-4542-81C8-C90837243397}" type="pres">
      <dgm:prSet presAssocID="{7831919E-FB55-4A22-8ED9-CB33C7A1F849}" presName="rect2ParTxNoCh" presStyleLbl="alignAcc1" presStyleIdx="3" presStyleCnt="4">
        <dgm:presLayoutVars>
          <dgm:chMax val="1"/>
          <dgm:bulletEnabled val="1"/>
        </dgm:presLayoutVars>
      </dgm:prSet>
      <dgm:spPr/>
      <dgm:t>
        <a:bodyPr/>
        <a:lstStyle/>
        <a:p>
          <a:endParaRPr lang="zh-TW" altLang="en-US"/>
        </a:p>
      </dgm:t>
    </dgm:pt>
    <dgm:pt modelId="{939292D3-F2A7-4320-B644-9FFAFAFDC17E}" type="pres">
      <dgm:prSet presAssocID="{EF8DDB55-5CB2-410B-8B2A-D6329DE5D01B}" presName="rect3ParTxNoCh" presStyleLbl="alignAcc1" presStyleIdx="3" presStyleCnt="4">
        <dgm:presLayoutVars>
          <dgm:chMax val="1"/>
          <dgm:bulletEnabled val="1"/>
        </dgm:presLayoutVars>
      </dgm:prSet>
      <dgm:spPr/>
      <dgm:t>
        <a:bodyPr/>
        <a:lstStyle/>
        <a:p>
          <a:endParaRPr lang="zh-TW" altLang="en-US"/>
        </a:p>
      </dgm:t>
    </dgm:pt>
    <dgm:pt modelId="{11884116-02B0-421E-81FA-F33F5EC14D3F}" type="pres">
      <dgm:prSet presAssocID="{A895C879-8204-46CF-B0E7-D41502C83ECB}" presName="rect4ParTxNoCh" presStyleLbl="alignAcc1" presStyleIdx="3" presStyleCnt="4">
        <dgm:presLayoutVars>
          <dgm:chMax val="1"/>
          <dgm:bulletEnabled val="1"/>
        </dgm:presLayoutVars>
      </dgm:prSet>
      <dgm:spPr/>
      <dgm:t>
        <a:bodyPr/>
        <a:lstStyle/>
        <a:p>
          <a:endParaRPr lang="zh-TW" altLang="en-US"/>
        </a:p>
      </dgm:t>
    </dgm:pt>
  </dgm:ptLst>
  <dgm:cxnLst>
    <dgm:cxn modelId="{F3ACFEC7-D337-4193-B54A-E5523E0758C0}" type="presOf" srcId="{F3A6FEA5-B5A7-45BD-9528-A100202D797C}" destId="{59FF9664-83EE-42D9-8404-54EC190C0A26}" srcOrd="0" destOrd="0" presId="urn:microsoft.com/office/officeart/2005/8/layout/target3"/>
    <dgm:cxn modelId="{48A9A3D3-5B56-4833-B84C-43E35A95C67F}" type="presOf" srcId="{7831919E-FB55-4A22-8ED9-CB33C7A1F849}" destId="{19016F03-1710-4542-81C8-C90837243397}" srcOrd="1" destOrd="0" presId="urn:microsoft.com/office/officeart/2005/8/layout/target3"/>
    <dgm:cxn modelId="{AF766A9E-8E01-421F-A240-C7C45716832F}" type="presOf" srcId="{F3A6FEA5-B5A7-45BD-9528-A100202D797C}" destId="{563F3FFA-FB89-4057-ADD3-A63777B29021}" srcOrd="1" destOrd="0" presId="urn:microsoft.com/office/officeart/2005/8/layout/target3"/>
    <dgm:cxn modelId="{965FD12F-030C-4E28-ACE3-2F4243861A55}" srcId="{A6CDE094-37EE-45EA-84A3-A3513970EDCF}" destId="{7831919E-FB55-4A22-8ED9-CB33C7A1F849}" srcOrd="1" destOrd="0" parTransId="{DB9BE533-E6CD-49E5-9736-806DB718F9CB}" sibTransId="{E1787F3C-DEAD-4038-A5C3-4BBDE00CCA4A}"/>
    <dgm:cxn modelId="{11527A22-D235-45AF-B36C-4D0888D6CAD9}" srcId="{A6CDE094-37EE-45EA-84A3-A3513970EDCF}" destId="{F3A6FEA5-B5A7-45BD-9528-A100202D797C}" srcOrd="0" destOrd="0" parTransId="{C65AE078-60DD-4E0D-BA18-9A464CBADE66}" sibTransId="{55814399-D1EF-4065-A45E-5A524672A2E5}"/>
    <dgm:cxn modelId="{26FDD19B-720C-4CFB-8C02-43BBCF38C9BF}" type="presOf" srcId="{A6CDE094-37EE-45EA-84A3-A3513970EDCF}" destId="{AEAB8006-C330-42C4-BA1B-B4AC7F7A996C}" srcOrd="0" destOrd="0" presId="urn:microsoft.com/office/officeart/2005/8/layout/target3"/>
    <dgm:cxn modelId="{595C0E4A-3378-4199-87AC-45494ABE3ACC}" type="presOf" srcId="{7831919E-FB55-4A22-8ED9-CB33C7A1F849}" destId="{B87D6C30-1E61-4D13-9344-8A4F0E91CFF7}" srcOrd="0" destOrd="0" presId="urn:microsoft.com/office/officeart/2005/8/layout/target3"/>
    <dgm:cxn modelId="{FA87299A-2148-4BBF-AA54-5E8CA158DB14}" type="presOf" srcId="{EF8DDB55-5CB2-410B-8B2A-D6329DE5D01B}" destId="{939292D3-F2A7-4320-B644-9FFAFAFDC17E}" srcOrd="1" destOrd="0" presId="urn:microsoft.com/office/officeart/2005/8/layout/target3"/>
    <dgm:cxn modelId="{0D621B15-89B6-4CDD-893A-03B66DCBC2C2}" srcId="{A6CDE094-37EE-45EA-84A3-A3513970EDCF}" destId="{A895C879-8204-46CF-B0E7-D41502C83ECB}" srcOrd="3" destOrd="0" parTransId="{4F662B40-CF10-4C47-B92D-509387296844}" sibTransId="{8AB010EB-A940-4895-967E-428CDB4D802C}"/>
    <dgm:cxn modelId="{FA64D73D-E7F7-47D6-ACAA-DDBF85CC18D8}" type="presOf" srcId="{A895C879-8204-46CF-B0E7-D41502C83ECB}" destId="{11884116-02B0-421E-81FA-F33F5EC14D3F}" srcOrd="1" destOrd="0" presId="urn:microsoft.com/office/officeart/2005/8/layout/target3"/>
    <dgm:cxn modelId="{49AA3CAE-E38D-4DFB-B42C-8B16A5003BA9}" srcId="{A6CDE094-37EE-45EA-84A3-A3513970EDCF}" destId="{EF8DDB55-5CB2-410B-8B2A-D6329DE5D01B}" srcOrd="2" destOrd="0" parTransId="{964E87A8-F8C8-4134-A072-A4403C52FD82}" sibTransId="{F5E4D93E-E3E5-4A3E-A858-BAD9089483A1}"/>
    <dgm:cxn modelId="{DCA53097-986F-4970-BB78-F967104BA723}" type="presOf" srcId="{A895C879-8204-46CF-B0E7-D41502C83ECB}" destId="{5FD5DF09-F888-444F-AC66-8EA4C687684F}" srcOrd="0" destOrd="0" presId="urn:microsoft.com/office/officeart/2005/8/layout/target3"/>
    <dgm:cxn modelId="{0BFFC31F-6F93-4553-959D-C4BB2A466B95}" type="presOf" srcId="{EF8DDB55-5CB2-410B-8B2A-D6329DE5D01B}" destId="{218CCAC8-0020-48CB-B787-7A6305D96CEC}" srcOrd="0" destOrd="0" presId="urn:microsoft.com/office/officeart/2005/8/layout/target3"/>
    <dgm:cxn modelId="{A9F5FB1E-7D32-4326-B1D2-0B1FB7373FC6}" type="presParOf" srcId="{AEAB8006-C330-42C4-BA1B-B4AC7F7A996C}" destId="{3F0C3894-E073-4B98-8ED3-81E4B82B8D73}" srcOrd="0" destOrd="0" presId="urn:microsoft.com/office/officeart/2005/8/layout/target3"/>
    <dgm:cxn modelId="{20642D88-F39A-4AC5-BACA-F9382D1B950A}" type="presParOf" srcId="{AEAB8006-C330-42C4-BA1B-B4AC7F7A996C}" destId="{5978A143-E198-4994-8EFC-AC27D7A5BF54}" srcOrd="1" destOrd="0" presId="urn:microsoft.com/office/officeart/2005/8/layout/target3"/>
    <dgm:cxn modelId="{4C7B1D5B-AE87-49BB-8E93-C8CE800A762D}" type="presParOf" srcId="{AEAB8006-C330-42C4-BA1B-B4AC7F7A996C}" destId="{59FF9664-83EE-42D9-8404-54EC190C0A26}" srcOrd="2" destOrd="0" presId="urn:microsoft.com/office/officeart/2005/8/layout/target3"/>
    <dgm:cxn modelId="{DE1128A9-38B3-4E87-9571-851B915397BE}" type="presParOf" srcId="{AEAB8006-C330-42C4-BA1B-B4AC7F7A996C}" destId="{53E8D241-C923-44A6-BC4A-43D5C35A4A3D}" srcOrd="3" destOrd="0" presId="urn:microsoft.com/office/officeart/2005/8/layout/target3"/>
    <dgm:cxn modelId="{3EDFAE7F-E683-4A5E-8887-6A8609CE6AD9}" type="presParOf" srcId="{AEAB8006-C330-42C4-BA1B-B4AC7F7A996C}" destId="{A997A9A8-CCB7-4A47-A6A5-03CE1FC7EEFE}" srcOrd="4" destOrd="0" presId="urn:microsoft.com/office/officeart/2005/8/layout/target3"/>
    <dgm:cxn modelId="{F004B598-9B22-4049-8B2F-57B773BA227E}" type="presParOf" srcId="{AEAB8006-C330-42C4-BA1B-B4AC7F7A996C}" destId="{B87D6C30-1E61-4D13-9344-8A4F0E91CFF7}" srcOrd="5" destOrd="0" presId="urn:microsoft.com/office/officeart/2005/8/layout/target3"/>
    <dgm:cxn modelId="{A51A5E50-09D1-4C1C-8B99-EA2E7CF573F4}" type="presParOf" srcId="{AEAB8006-C330-42C4-BA1B-B4AC7F7A996C}" destId="{517A4D89-E135-4956-A2E9-DD70A0CFB86A}" srcOrd="6" destOrd="0" presId="urn:microsoft.com/office/officeart/2005/8/layout/target3"/>
    <dgm:cxn modelId="{378C06D9-F4A4-416F-846D-64A6EE35EEF2}" type="presParOf" srcId="{AEAB8006-C330-42C4-BA1B-B4AC7F7A996C}" destId="{00D851D5-67EB-45F0-9FFA-5C850F8C25D9}" srcOrd="7" destOrd="0" presId="urn:microsoft.com/office/officeart/2005/8/layout/target3"/>
    <dgm:cxn modelId="{B7E27414-830F-4106-9695-2B9691F09145}" type="presParOf" srcId="{AEAB8006-C330-42C4-BA1B-B4AC7F7A996C}" destId="{218CCAC8-0020-48CB-B787-7A6305D96CEC}" srcOrd="8" destOrd="0" presId="urn:microsoft.com/office/officeart/2005/8/layout/target3"/>
    <dgm:cxn modelId="{69ED84C4-1CC1-47C1-B093-0361DEA84B3C}" type="presParOf" srcId="{AEAB8006-C330-42C4-BA1B-B4AC7F7A996C}" destId="{E98D4F19-8733-4364-A789-609566F851AF}" srcOrd="9" destOrd="0" presId="urn:microsoft.com/office/officeart/2005/8/layout/target3"/>
    <dgm:cxn modelId="{97FA4017-016A-4FC8-AF55-CCF68F90EB62}" type="presParOf" srcId="{AEAB8006-C330-42C4-BA1B-B4AC7F7A996C}" destId="{6ED41169-C922-46C9-86EB-250ADAF160ED}" srcOrd="10" destOrd="0" presId="urn:microsoft.com/office/officeart/2005/8/layout/target3"/>
    <dgm:cxn modelId="{025AD6D8-597C-40C7-8C7E-74819D6FA0A9}" type="presParOf" srcId="{AEAB8006-C330-42C4-BA1B-B4AC7F7A996C}" destId="{5FD5DF09-F888-444F-AC66-8EA4C687684F}" srcOrd="11" destOrd="0" presId="urn:microsoft.com/office/officeart/2005/8/layout/target3"/>
    <dgm:cxn modelId="{5BC26C35-61D5-403F-BE05-820EF76B4BDE}" type="presParOf" srcId="{AEAB8006-C330-42C4-BA1B-B4AC7F7A996C}" destId="{563F3FFA-FB89-4057-ADD3-A63777B29021}" srcOrd="12" destOrd="0" presId="urn:microsoft.com/office/officeart/2005/8/layout/target3"/>
    <dgm:cxn modelId="{F354FCA6-F0DB-4C67-99A5-6CCEEF6C006C}" type="presParOf" srcId="{AEAB8006-C330-42C4-BA1B-B4AC7F7A996C}" destId="{19016F03-1710-4542-81C8-C90837243397}" srcOrd="13" destOrd="0" presId="urn:microsoft.com/office/officeart/2005/8/layout/target3"/>
    <dgm:cxn modelId="{8975EAAE-167D-4324-89D2-5DD678C17E37}" type="presParOf" srcId="{AEAB8006-C330-42C4-BA1B-B4AC7F7A996C}" destId="{939292D3-F2A7-4320-B644-9FFAFAFDC17E}" srcOrd="14" destOrd="0" presId="urn:microsoft.com/office/officeart/2005/8/layout/target3"/>
    <dgm:cxn modelId="{7E6680BC-2A26-45BF-8435-47E374D62E04}" type="presParOf" srcId="{AEAB8006-C330-42C4-BA1B-B4AC7F7A996C}" destId="{11884116-02B0-421E-81FA-F33F5EC14D3F}" srcOrd="15" destOrd="0" presId="urn:microsoft.com/office/officeart/2005/8/layout/target3"/>
  </dgm:cxnLst>
  <dgm:bg/>
  <dgm:whole/>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1" name="组合 0"/>
      <dsp:cNvGrpSpPr/>
    </dsp:nvGrpSpPr>
    <dsp:grpSpPr>
      <a:xfrm>
        <a:off x="0" y="0"/>
        <a:ext cx="8229600" cy="4525963"/>
        <a:chOff x="0" y="0"/>
        <a:chExt cx="8229600" cy="4525963"/>
      </a:xfrm>
    </dsp:grpSpPr>
    <dsp:sp>
      <dsp:nvSpPr>
        <dsp:cNvPr id="2" name="饼形 1"/>
        <dsp:cNvSpPr/>
      </dsp:nvSpPr>
      <dsp:spPr bwMode="white">
        <a:xfrm>
          <a:off x="0" y="0"/>
          <a:ext cx="4937760" cy="4525963"/>
        </a:xfrm>
        <a:prstGeom prst="pie">
          <a:avLst>
            <a:gd name="adj1" fmla="val 5400000"/>
            <a:gd name="adj2" fmla="val 16200000"/>
          </a:avLst>
        </a:prstGeom>
      </dsp:spPr>
      <dsp:style>
        <a:lnRef idx="2">
          <a:schemeClr val="lt1"/>
        </a:lnRef>
        <a:fillRef idx="1">
          <a:schemeClr val="accent1"/>
        </a:fillRef>
        <a:effectRef idx="0">
          <a:scrgbClr r="0" g="0" b="0"/>
        </a:effectRef>
        <a:fontRef idx="minor">
          <a:schemeClr val="lt1"/>
        </a:fontRef>
      </dsp:style>
      <dsp:txXfrm>
        <a:off x="0" y="0"/>
        <a:ext cx="4937760" cy="4525963"/>
      </dsp:txXfrm>
    </dsp:sp>
    <dsp:sp>
      <dsp:nvSpPr>
        <dsp:cNvPr id="3" name="矩形 2"/>
        <dsp:cNvSpPr/>
      </dsp:nvSpPr>
      <dsp:spPr bwMode="white">
        <a:xfrm>
          <a:off x="2468880" y="0"/>
          <a:ext cx="5760720" cy="4525963"/>
        </a:xfrm>
        <a:prstGeom prst="rect">
          <a:avLst/>
        </a:prstGeom>
      </dsp:spPr>
      <dsp:style>
        <a:lnRef idx="2">
          <a:schemeClr val="accent1"/>
        </a:lnRef>
        <a:fillRef idx="1">
          <a:schemeClr val="lt1">
            <a:alpha val="90000"/>
          </a:schemeClr>
        </a:fillRef>
        <a:effectRef idx="0">
          <a:scrgbClr r="0" g="0" b="0"/>
        </a:effectRef>
        <a:fontRef idx="minor"/>
      </dsp:style>
      <dsp:txXfrm>
        <a:off x="2468880" y="0"/>
        <a:ext cx="5760720" cy="4525963"/>
      </dsp:txXfrm>
    </dsp:sp>
    <dsp:sp>
      <dsp:nvSpPr>
        <dsp:cNvPr id="4" name="饼形 3"/>
        <dsp:cNvSpPr/>
      </dsp:nvSpPr>
      <dsp:spPr bwMode="white">
        <a:xfrm>
          <a:off x="648081" y="961767"/>
          <a:ext cx="3641598" cy="3337898"/>
        </a:xfrm>
        <a:prstGeom prst="pie">
          <a:avLst>
            <a:gd name="adj1" fmla="val 5400000"/>
            <a:gd name="adj2" fmla="val 16200000"/>
          </a:avLst>
        </a:prstGeom>
      </dsp:spPr>
      <dsp:style>
        <a:lnRef idx="2">
          <a:schemeClr val="lt1"/>
        </a:lnRef>
        <a:fillRef idx="1">
          <a:schemeClr val="accent1"/>
        </a:fillRef>
        <a:effectRef idx="0">
          <a:scrgbClr r="0" g="0" b="0"/>
        </a:effectRef>
        <a:fontRef idx="minor">
          <a:schemeClr val="lt1"/>
        </a:fontRef>
      </dsp:style>
      <dsp:txXfrm>
        <a:off x="648081" y="961767"/>
        <a:ext cx="3641598" cy="3337898"/>
      </dsp:txXfrm>
    </dsp:sp>
    <dsp:sp>
      <dsp:nvSpPr>
        <dsp:cNvPr id="5" name="矩形 4"/>
        <dsp:cNvSpPr/>
      </dsp:nvSpPr>
      <dsp:spPr bwMode="white">
        <a:xfrm>
          <a:off x="2468880" y="1018342"/>
          <a:ext cx="5760720" cy="3281323"/>
        </a:xfrm>
        <a:prstGeom prst="rect">
          <a:avLst/>
        </a:prstGeom>
      </dsp:spPr>
      <dsp:style>
        <a:lnRef idx="2">
          <a:schemeClr val="accent1"/>
        </a:lnRef>
        <a:fillRef idx="1">
          <a:schemeClr val="lt1">
            <a:alpha val="90000"/>
          </a:schemeClr>
        </a:fillRef>
        <a:effectRef idx="0">
          <a:scrgbClr r="0" g="0" b="0"/>
        </a:effectRef>
        <a:fontRef idx="minor"/>
      </dsp:style>
      <dsp:txXfrm>
        <a:off x="2468880" y="1018342"/>
        <a:ext cx="5760720" cy="3281323"/>
      </dsp:txXfrm>
    </dsp:sp>
    <dsp:sp>
      <dsp:nvSpPr>
        <dsp:cNvPr id="6" name="饼形 5"/>
        <dsp:cNvSpPr/>
      </dsp:nvSpPr>
      <dsp:spPr bwMode="white">
        <a:xfrm>
          <a:off x="1296162" y="1923534"/>
          <a:ext cx="2345436" cy="2149832"/>
        </a:xfrm>
        <a:prstGeom prst="pie">
          <a:avLst>
            <a:gd name="adj1" fmla="val 5400000"/>
            <a:gd name="adj2" fmla="val 16200000"/>
          </a:avLst>
        </a:prstGeom>
      </dsp:spPr>
      <dsp:style>
        <a:lnRef idx="2">
          <a:schemeClr val="lt1"/>
        </a:lnRef>
        <a:fillRef idx="1">
          <a:schemeClr val="accent1"/>
        </a:fillRef>
        <a:effectRef idx="0">
          <a:scrgbClr r="0" g="0" b="0"/>
        </a:effectRef>
        <a:fontRef idx="minor">
          <a:schemeClr val="lt1"/>
        </a:fontRef>
      </dsp:style>
      <dsp:txXfrm>
        <a:off x="1296162" y="1923534"/>
        <a:ext cx="2345436" cy="2149832"/>
      </dsp:txXfrm>
    </dsp:sp>
    <dsp:sp>
      <dsp:nvSpPr>
        <dsp:cNvPr id="7" name="矩形 6"/>
        <dsp:cNvSpPr/>
      </dsp:nvSpPr>
      <dsp:spPr bwMode="white">
        <a:xfrm>
          <a:off x="2468880" y="2036683"/>
          <a:ext cx="5760720" cy="2036683"/>
        </a:xfrm>
        <a:prstGeom prst="rect">
          <a:avLst/>
        </a:prstGeom>
      </dsp:spPr>
      <dsp:style>
        <a:lnRef idx="2">
          <a:schemeClr val="accent1"/>
        </a:lnRef>
        <a:fillRef idx="1">
          <a:schemeClr val="lt1">
            <a:alpha val="90000"/>
          </a:schemeClr>
        </a:fillRef>
        <a:effectRef idx="0">
          <a:scrgbClr r="0" g="0" b="0"/>
        </a:effectRef>
        <a:fontRef idx="minor"/>
      </dsp:style>
      <dsp:txXfrm>
        <a:off x="2468880" y="2036683"/>
        <a:ext cx="5760720" cy="2036683"/>
      </dsp:txXfrm>
    </dsp:sp>
    <dsp:sp>
      <dsp:nvSpPr>
        <dsp:cNvPr id="8" name="饼形 7"/>
        <dsp:cNvSpPr/>
      </dsp:nvSpPr>
      <dsp:spPr bwMode="white">
        <a:xfrm>
          <a:off x="1944243" y="2885301"/>
          <a:ext cx="1049274" cy="961767"/>
        </a:xfrm>
        <a:prstGeom prst="pie">
          <a:avLst>
            <a:gd name="adj1" fmla="val 5400000"/>
            <a:gd name="adj2" fmla="val 16200000"/>
          </a:avLst>
        </a:prstGeom>
      </dsp:spPr>
      <dsp:style>
        <a:lnRef idx="2">
          <a:schemeClr val="lt1"/>
        </a:lnRef>
        <a:fillRef idx="1">
          <a:schemeClr val="accent1"/>
        </a:fillRef>
        <a:effectRef idx="0">
          <a:scrgbClr r="0" g="0" b="0"/>
        </a:effectRef>
        <a:fontRef idx="minor">
          <a:schemeClr val="lt1"/>
        </a:fontRef>
      </dsp:style>
      <dsp:txXfrm>
        <a:off x="1944243" y="2885301"/>
        <a:ext cx="1049274" cy="961767"/>
      </dsp:txXfrm>
    </dsp:sp>
    <dsp:sp>
      <dsp:nvSpPr>
        <dsp:cNvPr id="9" name="矩形 8"/>
        <dsp:cNvSpPr/>
      </dsp:nvSpPr>
      <dsp:spPr bwMode="white">
        <a:xfrm>
          <a:off x="2468880" y="3055025"/>
          <a:ext cx="5760720" cy="792044"/>
        </a:xfrm>
        <a:prstGeom prst="rect">
          <a:avLst/>
        </a:prstGeom>
      </dsp:spPr>
      <dsp:style>
        <a:lnRef idx="2">
          <a:schemeClr val="accent1"/>
        </a:lnRef>
        <a:fillRef idx="1">
          <a:schemeClr val="lt1">
            <a:alpha val="90000"/>
          </a:schemeClr>
        </a:fillRef>
        <a:effectRef idx="0">
          <a:scrgbClr r="0" g="0" b="0"/>
        </a:effectRef>
        <a:fontRef idx="minor"/>
      </dsp:style>
      <dsp:txXfrm>
        <a:off x="2468880" y="3055025"/>
        <a:ext cx="5760720" cy="792044"/>
      </dsp:txXfrm>
    </dsp:sp>
    <dsp:sp>
      <dsp:nvSpPr>
        <dsp:cNvPr id="10" name="矩形 9" hidden="1"/>
        <dsp:cNvSpPr/>
      </dsp:nvSpPr>
      <dsp:spPr bwMode="white">
        <a:xfrm>
          <a:off x="0" y="4299665"/>
          <a:ext cx="8229600" cy="226298"/>
        </a:xfrm>
        <a:prstGeom prst="rect">
          <a:avLst/>
        </a:prstGeom>
      </dsp:spPr>
      <dsp:style>
        <a:lnRef idx="2">
          <a:schemeClr val="lt1"/>
        </a:lnRef>
        <a:fillRef idx="1">
          <a:schemeClr val="accent1"/>
        </a:fillRef>
        <a:effectRef idx="0">
          <a:scrgbClr r="0" g="0" b="0"/>
        </a:effectRef>
        <a:fontRef idx="minor">
          <a:schemeClr val="lt1"/>
        </a:fontRef>
      </dsp:style>
      <dsp:txXfrm>
        <a:off x="0" y="4299665"/>
        <a:ext cx="8229600" cy="226298"/>
      </dsp:txXfrm>
    </dsp:sp>
    <dsp:sp>
      <dsp:nvSpPr>
        <dsp:cNvPr id="11" name="矩形 10" hidden="1"/>
        <dsp:cNvSpPr/>
      </dsp:nvSpPr>
      <dsp:spPr bwMode="white">
        <a:xfrm>
          <a:off x="0" y="4073367"/>
          <a:ext cx="8229600" cy="226298"/>
        </a:xfrm>
        <a:prstGeom prst="rect">
          <a:avLst/>
        </a:prstGeom>
      </dsp:spPr>
      <dsp:style>
        <a:lnRef idx="2">
          <a:schemeClr val="lt1"/>
        </a:lnRef>
        <a:fillRef idx="1">
          <a:schemeClr val="accent1"/>
        </a:fillRef>
        <a:effectRef idx="0">
          <a:scrgbClr r="0" g="0" b="0"/>
        </a:effectRef>
        <a:fontRef idx="minor">
          <a:schemeClr val="lt1"/>
        </a:fontRef>
      </dsp:style>
      <dsp:txXfrm>
        <a:off x="0" y="4073367"/>
        <a:ext cx="8229600" cy="226298"/>
      </dsp:txXfrm>
    </dsp:sp>
    <dsp:sp>
      <dsp:nvSpPr>
        <dsp:cNvPr id="12" name="矩形 11" hidden="1"/>
        <dsp:cNvSpPr/>
      </dsp:nvSpPr>
      <dsp:spPr bwMode="white">
        <a:xfrm>
          <a:off x="0" y="3847069"/>
          <a:ext cx="8229600" cy="226298"/>
        </a:xfrm>
        <a:prstGeom prst="rect">
          <a:avLst/>
        </a:prstGeom>
      </dsp:spPr>
      <dsp:style>
        <a:lnRef idx="2">
          <a:schemeClr val="lt1"/>
        </a:lnRef>
        <a:fillRef idx="1">
          <a:schemeClr val="accent1"/>
        </a:fillRef>
        <a:effectRef idx="0">
          <a:scrgbClr r="0" g="0" b="0"/>
        </a:effectRef>
        <a:fontRef idx="minor">
          <a:schemeClr val="lt1"/>
        </a:fontRef>
      </dsp:style>
      <dsp:txXfrm>
        <a:off x="0" y="3847069"/>
        <a:ext cx="8229600" cy="226298"/>
      </dsp:txXfrm>
    </dsp:sp>
    <dsp:sp>
      <dsp:nvSpPr>
        <dsp:cNvPr id="13" name="矩形 12"/>
        <dsp:cNvSpPr/>
      </dsp:nvSpPr>
      <dsp:spPr bwMode="white">
        <a:xfrm>
          <a:off x="2468880" y="0"/>
          <a:ext cx="5760720" cy="1018342"/>
        </a:xfrm>
        <a:prstGeom prst="rect">
          <a:avLst/>
        </a:prstGeom>
        <a:noFill/>
        <a:ln>
          <a:noFill/>
        </a:ln>
      </dsp:spPr>
      <dsp:style>
        <a:lnRef idx="2">
          <a:schemeClr val="accent1"/>
        </a:lnRef>
        <a:fillRef idx="1">
          <a:schemeClr val="lt1">
            <a:alpha val="90000"/>
          </a:schemeClr>
        </a:fillRef>
        <a:effectRef idx="0">
          <a:scrgbClr r="0" g="0" b="0"/>
        </a:effectRef>
        <a:fontRef idx="minor"/>
      </dsp:style>
      <dsp:txBody>
        <a:bodyPr lIns="167640" tIns="167640" rIns="167640" bIns="167640" anchor="ctr"/>
        <a:lstStyle>
          <a:lvl2pPr marL="228600" indent="-228600">
            <a:defRPr sz="2200"/>
          </a:lvl2pPr>
          <a:lvl3pPr marL="457200" indent="-228600">
            <a:defRPr sz="2200"/>
          </a:lvl3pPr>
          <a:lvl4pPr marL="685800" indent="-228600">
            <a:defRPr sz="2200"/>
          </a:lvl4pPr>
          <a:lvl5pPr marL="914400" indent="-228600">
            <a:defRPr sz="2200"/>
          </a:lvl5pPr>
          <a:lvl6pPr marL="1143000" indent="-228600">
            <a:defRPr sz="2200"/>
          </a:lvl6pPr>
          <a:lvl7pPr marL="1371600" indent="-228600">
            <a:defRPr sz="2200"/>
          </a:lvl7pPr>
          <a:lvl8pPr marL="1600200" indent="-228600">
            <a:defRPr sz="2200"/>
          </a:lvl8pPr>
          <a:lvl9pPr marL="1828800" indent="-228600">
            <a:defRPr sz="2200"/>
          </a:lvl9pPr>
        </a:lstStyle>
        <a:p>
          <a:pPr lvl="0" algn="ctr" rtl="0">
            <a:lnSpc>
              <a:spcPct val="90000"/>
            </a:lnSpc>
            <a:spcBef>
              <a:spcPct val="0"/>
            </a:spcBef>
            <a:spcAft>
              <a:spcPct val="35000"/>
            </a:spcAft>
          </a:pPr>
          <a:r>
            <a:rPr lang="en-US" b="1" dirty="0" smtClean="0">
              <a:solidFill>
                <a:schemeClr val="dk1"/>
              </a:solidFill>
            </a:rPr>
            <a:t>5/6</a:t>
          </a:r>
          <a:r>
            <a:rPr lang="zh-TW" b="1" dirty="0" smtClean="0">
              <a:solidFill>
                <a:schemeClr val="dk1"/>
              </a:solidFill>
            </a:rPr>
            <a:t>  寶瓶座</a:t>
          </a:r>
          <a:r>
            <a:rPr lang="en-US" b="1" dirty="0" smtClean="0">
              <a:solidFill>
                <a:schemeClr val="dk1"/>
              </a:solidFill>
            </a:rPr>
            <a:t>Eta</a:t>
          </a:r>
          <a:r>
            <a:rPr lang="zh-TW" b="1" dirty="0" smtClean="0">
              <a:solidFill>
                <a:schemeClr val="dk1"/>
              </a:solidFill>
            </a:rPr>
            <a:t>流星雨</a:t>
          </a:r>
          <a:endParaRPr lang="en-US" b="1" dirty="0">
            <a:solidFill>
              <a:schemeClr val="dk1"/>
            </a:solidFill>
          </a:endParaRPr>
        </a:p>
      </dsp:txBody>
      <dsp:txXfrm>
        <a:off x="2468880" y="0"/>
        <a:ext cx="5760720" cy="1018342"/>
      </dsp:txXfrm>
    </dsp:sp>
    <dsp:sp>
      <dsp:nvSpPr>
        <dsp:cNvPr id="14" name="矩形 13"/>
        <dsp:cNvSpPr/>
      </dsp:nvSpPr>
      <dsp:spPr bwMode="white">
        <a:xfrm>
          <a:off x="2468880" y="1018342"/>
          <a:ext cx="5760720" cy="1018342"/>
        </a:xfrm>
        <a:prstGeom prst="rect">
          <a:avLst/>
        </a:prstGeom>
        <a:noFill/>
        <a:ln>
          <a:noFill/>
        </a:ln>
      </dsp:spPr>
      <dsp:style>
        <a:lnRef idx="2">
          <a:schemeClr val="accent1"/>
        </a:lnRef>
        <a:fillRef idx="1">
          <a:schemeClr val="lt1">
            <a:alpha val="90000"/>
          </a:schemeClr>
        </a:fillRef>
        <a:effectRef idx="0">
          <a:scrgbClr r="0" g="0" b="0"/>
        </a:effectRef>
        <a:fontRef idx="minor"/>
      </dsp:style>
      <dsp:txBody>
        <a:bodyPr lIns="175260" tIns="175260" rIns="175260" bIns="175260" anchor="ctr"/>
        <a:lstStyle>
          <a:lvl2pPr marL="228600" indent="-228600">
            <a:defRPr sz="2200"/>
          </a:lvl2pPr>
          <a:lvl3pPr marL="457200" indent="-228600">
            <a:defRPr sz="2200"/>
          </a:lvl3pPr>
          <a:lvl4pPr marL="685800" indent="-228600">
            <a:defRPr sz="2200"/>
          </a:lvl4pPr>
          <a:lvl5pPr marL="914400" indent="-228600">
            <a:defRPr sz="2200"/>
          </a:lvl5pPr>
          <a:lvl6pPr marL="1143000" indent="-228600">
            <a:defRPr sz="2200"/>
          </a:lvl6pPr>
          <a:lvl7pPr marL="1371600" indent="-228600">
            <a:defRPr sz="2200"/>
          </a:lvl7pPr>
          <a:lvl8pPr marL="1600200" indent="-228600">
            <a:defRPr sz="2200"/>
          </a:lvl8pPr>
          <a:lvl9pPr marL="1828800" indent="-228600">
            <a:defRPr sz="2200"/>
          </a:lvl9pPr>
        </a:lstStyle>
        <a:p>
          <a:pPr lvl="0" algn="ctr" rtl="0">
            <a:lnSpc>
              <a:spcPct val="90000"/>
            </a:lnSpc>
            <a:spcBef>
              <a:spcPct val="0"/>
            </a:spcBef>
            <a:spcAft>
              <a:spcPct val="35000"/>
            </a:spcAft>
          </a:pPr>
          <a:r>
            <a:rPr lang="en-US" b="1" dirty="0" smtClean="0">
              <a:solidFill>
                <a:schemeClr val="dk1"/>
              </a:solidFill>
            </a:rPr>
            <a:t>5/9</a:t>
          </a:r>
          <a:r>
            <a:rPr lang="zh-TW" b="1" dirty="0" smtClean="0">
              <a:solidFill>
                <a:schemeClr val="dk1"/>
              </a:solidFill>
            </a:rPr>
            <a:t>  水星凌日</a:t>
          </a:r>
          <a:endParaRPr lang="en-US" b="1" dirty="0">
            <a:solidFill>
              <a:schemeClr val="dk1"/>
            </a:solidFill>
          </a:endParaRPr>
        </a:p>
      </dsp:txBody>
      <dsp:txXfrm>
        <a:off x="2468880" y="1018342"/>
        <a:ext cx="5760720" cy="1018342"/>
      </dsp:txXfrm>
    </dsp:sp>
    <dsp:sp>
      <dsp:nvSpPr>
        <dsp:cNvPr id="15" name="矩形 14"/>
        <dsp:cNvSpPr/>
      </dsp:nvSpPr>
      <dsp:spPr bwMode="white">
        <a:xfrm>
          <a:off x="2468880" y="2036683"/>
          <a:ext cx="5760720" cy="1018342"/>
        </a:xfrm>
        <a:prstGeom prst="rect">
          <a:avLst/>
        </a:prstGeom>
        <a:noFill/>
        <a:ln>
          <a:noFill/>
        </a:ln>
      </dsp:spPr>
      <dsp:style>
        <a:lnRef idx="2">
          <a:schemeClr val="accent1"/>
        </a:lnRef>
        <a:fillRef idx="1">
          <a:schemeClr val="lt1">
            <a:alpha val="90000"/>
          </a:schemeClr>
        </a:fillRef>
        <a:effectRef idx="0">
          <a:scrgbClr r="0" g="0" b="0"/>
        </a:effectRef>
        <a:fontRef idx="minor"/>
      </dsp:style>
      <dsp:txBody>
        <a:bodyPr lIns="175260" tIns="175260" rIns="175260" bIns="175260" anchor="ctr"/>
        <a:lstStyle>
          <a:lvl2pPr marL="228600" indent="-228600">
            <a:defRPr sz="2200"/>
          </a:lvl2pPr>
          <a:lvl3pPr marL="457200" indent="-228600">
            <a:defRPr sz="2200"/>
          </a:lvl3pPr>
          <a:lvl4pPr marL="685800" indent="-228600">
            <a:defRPr sz="2200"/>
          </a:lvl4pPr>
          <a:lvl5pPr marL="914400" indent="-228600">
            <a:defRPr sz="2200"/>
          </a:lvl5pPr>
          <a:lvl6pPr marL="1143000" indent="-228600">
            <a:defRPr sz="2200"/>
          </a:lvl6pPr>
          <a:lvl7pPr marL="1371600" indent="-228600">
            <a:defRPr sz="2200"/>
          </a:lvl7pPr>
          <a:lvl8pPr marL="1600200" indent="-228600">
            <a:defRPr sz="2200"/>
          </a:lvl8pPr>
          <a:lvl9pPr marL="1828800" indent="-228600">
            <a:defRPr sz="2200"/>
          </a:lvl9pPr>
        </a:lstStyle>
        <a:p>
          <a:pPr lvl="0" algn="ctr" rtl="0">
            <a:lnSpc>
              <a:spcPct val="90000"/>
            </a:lnSpc>
            <a:spcBef>
              <a:spcPct val="0"/>
            </a:spcBef>
            <a:spcAft>
              <a:spcPct val="35000"/>
            </a:spcAft>
          </a:pPr>
          <a:r>
            <a:rPr lang="en-US" b="1" dirty="0" smtClean="0">
              <a:solidFill>
                <a:schemeClr val="dk1"/>
              </a:solidFill>
            </a:rPr>
            <a:t>5/22</a:t>
          </a:r>
          <a:r>
            <a:rPr lang="zh-TW" b="1" dirty="0" smtClean="0">
              <a:solidFill>
                <a:schemeClr val="dk1"/>
              </a:solidFill>
            </a:rPr>
            <a:t>  火星衝</a:t>
          </a:r>
          <a:endParaRPr lang="en-US" b="1" dirty="0">
            <a:solidFill>
              <a:schemeClr val="dk1"/>
            </a:solidFill>
          </a:endParaRPr>
        </a:p>
      </dsp:txBody>
      <dsp:txXfrm>
        <a:off x="2468880" y="2036683"/>
        <a:ext cx="5760720" cy="1018342"/>
      </dsp:txXfrm>
    </dsp:sp>
    <dsp:sp>
      <dsp:nvSpPr>
        <dsp:cNvPr id="16" name="矩形 15"/>
        <dsp:cNvSpPr/>
      </dsp:nvSpPr>
      <dsp:spPr bwMode="white">
        <a:xfrm>
          <a:off x="2468880" y="3055025"/>
          <a:ext cx="5760720" cy="792044"/>
        </a:xfrm>
        <a:prstGeom prst="rect">
          <a:avLst/>
        </a:prstGeom>
        <a:noFill/>
        <a:ln>
          <a:noFill/>
        </a:ln>
      </dsp:spPr>
      <dsp:style>
        <a:lnRef idx="2">
          <a:schemeClr val="accent1"/>
        </a:lnRef>
        <a:fillRef idx="1">
          <a:schemeClr val="lt1">
            <a:alpha val="90000"/>
          </a:schemeClr>
        </a:fillRef>
        <a:effectRef idx="0">
          <a:scrgbClr r="0" g="0" b="0"/>
        </a:effectRef>
        <a:fontRef idx="minor"/>
      </dsp:style>
      <dsp:txBody>
        <a:bodyPr lIns="83820" tIns="83820" rIns="83820" bIns="83820" anchor="ctr"/>
        <a:lstStyle>
          <a:lvl2pPr marL="228600" indent="-228600">
            <a:defRPr sz="2200"/>
          </a:lvl2pPr>
          <a:lvl3pPr marL="457200" indent="-228600">
            <a:defRPr sz="2200"/>
          </a:lvl3pPr>
          <a:lvl4pPr marL="685800" indent="-228600">
            <a:defRPr sz="2200"/>
          </a:lvl4pPr>
          <a:lvl5pPr marL="914400" indent="-228600">
            <a:defRPr sz="2200"/>
          </a:lvl5pPr>
          <a:lvl6pPr marL="1143000" indent="-228600">
            <a:defRPr sz="2200"/>
          </a:lvl6pPr>
          <a:lvl7pPr marL="1371600" indent="-228600">
            <a:defRPr sz="2200"/>
          </a:lvl7pPr>
          <a:lvl8pPr marL="1600200" indent="-228600">
            <a:defRPr sz="2200"/>
          </a:lvl8pPr>
          <a:lvl9pPr marL="1828800" indent="-228600">
            <a:defRPr sz="2200"/>
          </a:lvl9pPr>
        </a:lstStyle>
        <a:p>
          <a:pPr lvl="0" algn="ctr" rtl="0">
            <a:lnSpc>
              <a:spcPct val="90000"/>
            </a:lnSpc>
            <a:spcBef>
              <a:spcPct val="0"/>
            </a:spcBef>
            <a:spcAft>
              <a:spcPct val="35000"/>
            </a:spcAft>
          </a:pPr>
          <a:r>
            <a:rPr lang="en-US" b="1" dirty="0" smtClean="0">
              <a:solidFill>
                <a:schemeClr val="dk1"/>
              </a:solidFill>
            </a:rPr>
            <a:t>C/2013</a:t>
          </a:r>
          <a:r>
            <a:rPr lang="zh-TW" b="1" dirty="0" smtClean="0">
              <a:solidFill>
                <a:schemeClr val="dk1"/>
              </a:solidFill>
            </a:rPr>
            <a:t> </a:t>
          </a:r>
          <a:r>
            <a:rPr lang="en-US" b="1" dirty="0" smtClean="0">
              <a:solidFill>
                <a:schemeClr val="dk1"/>
              </a:solidFill>
            </a:rPr>
            <a:t>X1(</a:t>
          </a:r>
          <a:r>
            <a:rPr lang="en-US" b="1" dirty="0" err="1" smtClean="0">
              <a:solidFill>
                <a:schemeClr val="dk1"/>
              </a:solidFill>
            </a:rPr>
            <a:t>PanSTARRS</a:t>
          </a:r>
          <a:r>
            <a:rPr lang="en-US" b="1" dirty="0" smtClean="0">
              <a:solidFill>
                <a:schemeClr val="dk1"/>
              </a:solidFill>
            </a:rPr>
            <a:t>)</a:t>
          </a:r>
          <a:r>
            <a:rPr lang="zh-TW" b="1" dirty="0" smtClean="0">
              <a:solidFill>
                <a:schemeClr val="dk1"/>
              </a:solidFill>
            </a:rPr>
            <a:t>與</a:t>
          </a:r>
          <a:r>
            <a:rPr lang="en-US" b="1" dirty="0" smtClean="0">
              <a:solidFill>
                <a:schemeClr val="dk1"/>
              </a:solidFill>
            </a:rPr>
            <a:t>252P/LINEAR</a:t>
          </a:r>
          <a:r>
            <a:rPr lang="zh-TW" b="1" dirty="0" smtClean="0">
              <a:solidFill>
                <a:schemeClr val="dk1"/>
              </a:solidFill>
            </a:rPr>
            <a:t>彗星</a:t>
          </a:r>
          <a:endParaRPr lang="zh-TW" b="1" dirty="0">
            <a:solidFill>
              <a:schemeClr val="dk1"/>
            </a:solidFill>
          </a:endParaRPr>
        </a:p>
      </dsp:txBody>
      <dsp:txXfrm>
        <a:off x="2468880" y="3055025"/>
        <a:ext cx="5760720" cy="792044"/>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3.emf"/><Relationship Id="rId1" Type="http://schemas.openxmlformats.org/officeDocument/2006/relationships/image" Target="../media/image14.jpe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3.emf"/><Relationship Id="rId1" Type="http://schemas.openxmlformats.org/officeDocument/2006/relationships/image" Target="../media/image14.jpe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3E851A-49A6-4750-A502-9F05CFF63CD4}" type="datetimeFigureOut">
              <a:rPr lang="zh-TW" altLang="en-US" smtClean="0"/>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endParaRPr lang="zh-TW" altLang="en-US" smtClean="0"/>
          </a:p>
          <a:p>
            <a:pPr lvl="1"/>
            <a:r>
              <a:rPr lang="zh-TW" altLang="en-US" smtClean="0"/>
              <a:t>第二層</a:t>
            </a:r>
            <a:endParaRPr lang="zh-TW" altLang="en-US" smtClean="0"/>
          </a:p>
          <a:p>
            <a:pPr lvl="2"/>
            <a:r>
              <a:rPr lang="zh-TW" altLang="en-US" smtClean="0"/>
              <a:t>第三層</a:t>
            </a:r>
            <a:endParaRPr lang="zh-TW" altLang="en-US" smtClean="0"/>
          </a:p>
          <a:p>
            <a:pPr lvl="3"/>
            <a:r>
              <a:rPr lang="zh-TW" altLang="en-US" smtClean="0"/>
              <a:t>第四層</a:t>
            </a:r>
            <a:endParaRPr lang="zh-TW" altLang="en-US" smtClean="0"/>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0D74B6-6AD3-4DC0-BF41-62CBC0CC5146}" type="slidenum">
              <a:rPr lang="zh-TW" altLang="en-US" smtClean="0"/>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1F0D74B6-6AD3-4DC0-BF41-62CBC0CC5146}" type="slidenum">
              <a:rPr lang="zh-TW" altLang="en-US" smtClean="0"/>
            </a:fld>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1F0D74B6-6AD3-4DC0-BF41-62CBC0CC5146}" type="slidenum">
              <a:rPr lang="zh-TW" altLang="en-US" smtClean="0"/>
            </a:fld>
            <a:endParaRPr lang="zh-TW"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1F0D74B6-6AD3-4DC0-BF41-62CBC0CC5146}" type="slidenum">
              <a:rPr lang="zh-TW" altLang="en-US" smtClean="0"/>
            </a:fld>
            <a:endParaRPr lang="zh-TW"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1F0D74B6-6AD3-4DC0-BF41-62CBC0CC5146}" type="slidenum">
              <a:rPr lang="zh-TW" altLang="en-US" smtClean="0"/>
            </a:fld>
            <a:endParaRPr lang="zh-TW"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1F0D74B6-6AD3-4DC0-BF41-62CBC0CC5146}" type="slidenum">
              <a:rPr lang="zh-TW" altLang="en-US" smtClean="0"/>
            </a:fld>
            <a:endParaRPr lang="zh-TW"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1F0D74B6-6AD3-4DC0-BF41-62CBC0CC5146}" type="slidenum">
              <a:rPr lang="zh-TW" altLang="en-US" smtClean="0"/>
            </a:fld>
            <a:endParaRPr lang="zh-TW"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1F0D74B6-6AD3-4DC0-BF41-62CBC0CC5146}" type="slidenum">
              <a:rPr lang="zh-TW" altLang="en-US" smtClean="0"/>
            </a:fld>
            <a:endParaRPr lang="zh-TW"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1F0D74B6-6AD3-4DC0-BF41-62CBC0CC5146}" type="slidenum">
              <a:rPr lang="zh-TW" altLang="en-US" smtClean="0"/>
            </a:fld>
            <a:endParaRPr lang="zh-TW"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1F0D74B6-6AD3-4DC0-BF41-62CBC0CC5146}" type="slidenum">
              <a:rPr lang="zh-TW" altLang="en-US" smtClean="0"/>
            </a:fld>
            <a:endParaRPr lang="zh-TW"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1F0D74B6-6AD3-4DC0-BF41-62CBC0CC5146}" type="slidenum">
              <a:rPr lang="zh-TW" altLang="en-US" smtClean="0"/>
            </a:fld>
            <a:endParaRPr lang="zh-TW"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1F0D74B6-6AD3-4DC0-BF41-62CBC0CC5146}" type="slidenum">
              <a:rPr lang="zh-TW" altLang="en-US" smtClean="0"/>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1F0D74B6-6AD3-4DC0-BF41-62CBC0CC5146}" type="slidenum">
              <a:rPr lang="zh-TW" altLang="en-US" smtClean="0"/>
            </a:fld>
            <a:endParaRPr lang="zh-TW"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1F0D74B6-6AD3-4DC0-BF41-62CBC0CC5146}" type="slidenum">
              <a:rPr lang="zh-TW" altLang="en-US" smtClean="0"/>
            </a:fld>
            <a:endParaRPr lang="zh-TW"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1F0D74B6-6AD3-4DC0-BF41-62CBC0CC5146}" type="slidenum">
              <a:rPr lang="zh-TW" altLang="en-US" smtClean="0"/>
            </a:fld>
            <a:endParaRPr lang="zh-TW"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1F0D74B6-6AD3-4DC0-BF41-62CBC0CC5146}" type="slidenum">
              <a:rPr lang="zh-TW" altLang="en-US" smtClean="0"/>
            </a:fld>
            <a:endParaRPr lang="zh-TW"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1F0D74B6-6AD3-4DC0-BF41-62CBC0CC5146}" type="slidenum">
              <a:rPr lang="zh-TW" altLang="en-US" smtClean="0"/>
            </a:fld>
            <a:endParaRPr lang="zh-TW"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1F0D74B6-6AD3-4DC0-BF41-62CBC0CC5146}" type="slidenum">
              <a:rPr lang="zh-TW" altLang="en-US" smtClean="0"/>
            </a:fld>
            <a:endParaRPr lang="zh-TW"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1F0D74B6-6AD3-4DC0-BF41-62CBC0CC5146}" type="slidenum">
              <a:rPr lang="zh-TW" altLang="en-US" smtClean="0"/>
            </a:fld>
            <a:endParaRPr lang="zh-TW"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1F0D74B6-6AD3-4DC0-BF41-62CBC0CC5146}" type="slidenum">
              <a:rPr lang="zh-TW" altLang="en-US" smtClean="0"/>
            </a:fld>
            <a:endParaRPr lang="zh-TW"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投影片圖像版面配置區 1"/>
          <p:cNvSpPr>
            <a:spLocks noGrp="1" noRot="1" noChangeAspect="1" noTextEdit="1"/>
          </p:cNvSpPr>
          <p:nvPr>
            <p:ph type="sldImg"/>
          </p:nvPr>
        </p:nvSpPr>
        <p:spPr/>
      </p:sp>
      <p:sp>
        <p:nvSpPr>
          <p:cNvPr id="120835" name="備忘稿版面配置區 2"/>
          <p:cNvSpPr>
            <a:spLocks noGrp="1"/>
          </p:cNvSpPr>
          <p:nvPr>
            <p:ph type="body" idx="1"/>
          </p:nvPr>
        </p:nvSpPr>
        <p:spPr>
          <a:noFill/>
        </p:spPr>
        <p:txBody>
          <a:bodyPr/>
          <a:lstStyle/>
          <a:p>
            <a:endParaRPr lang="zh-TW" altLang="en-US" smtClean="0">
              <a:latin typeface="Arial" pitchFamily="34" charset="0"/>
              <a:ea typeface="新細明體" pitchFamily="18" charset="-120"/>
            </a:endParaRPr>
          </a:p>
        </p:txBody>
      </p:sp>
      <p:sp>
        <p:nvSpPr>
          <p:cNvPr id="120836" name="投影片編號版面配置區 3"/>
          <p:cNvSpPr>
            <a:spLocks noGrp="1"/>
          </p:cNvSpPr>
          <p:nvPr>
            <p:ph type="sldNum" sz="quarter" idx="5"/>
          </p:nvPr>
        </p:nvSpPr>
        <p:spPr>
          <a:noFill/>
        </p:spPr>
        <p:txBody>
          <a:bodyPr/>
          <a:lstStyle/>
          <a:p>
            <a:fld id="{19E5F4AC-D4FA-4CF0-B404-755BF2352563}" type="slidenum">
              <a:rPr lang="en-US" altLang="zh-TW" smtClean="0">
                <a:latin typeface="Arial" pitchFamily="34" charset="0"/>
                <a:ea typeface="新細明體" pitchFamily="18" charset="-120"/>
              </a:rPr>
            </a:fld>
            <a:endParaRPr lang="en-US" altLang="zh-TW" smtClean="0">
              <a:latin typeface="Arial" pitchFamily="34" charset="0"/>
              <a:ea typeface="新細明體" pitchFamily="18" charset="-12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投影片圖像版面配置區 1"/>
          <p:cNvSpPr>
            <a:spLocks noGrp="1" noRot="1" noChangeAspect="1" noTextEdit="1"/>
          </p:cNvSpPr>
          <p:nvPr>
            <p:ph type="sldImg"/>
          </p:nvPr>
        </p:nvSpPr>
        <p:spPr/>
      </p:sp>
      <p:sp>
        <p:nvSpPr>
          <p:cNvPr id="121859" name="備忘稿版面配置區 2"/>
          <p:cNvSpPr>
            <a:spLocks noGrp="1"/>
          </p:cNvSpPr>
          <p:nvPr>
            <p:ph type="body" idx="1"/>
          </p:nvPr>
        </p:nvSpPr>
        <p:spPr>
          <a:noFill/>
        </p:spPr>
        <p:txBody>
          <a:bodyPr/>
          <a:lstStyle/>
          <a:p>
            <a:r>
              <a:rPr lang="zh-TW" altLang="en-US" smtClean="0">
                <a:latin typeface="Arial" pitchFamily="34" charset="0"/>
                <a:ea typeface="新細明體" pitchFamily="18" charset="-120"/>
              </a:rPr>
              <a:t>如果是居住在更外面的行星或卫星上，就可有更多天体发生凌日现象</a:t>
            </a:r>
            <a:endParaRPr lang="zh-TW" altLang="en-US" smtClean="0">
              <a:latin typeface="Arial" pitchFamily="34" charset="0"/>
              <a:ea typeface="新細明體" pitchFamily="18" charset="-120"/>
            </a:endParaRPr>
          </a:p>
        </p:txBody>
      </p:sp>
      <p:sp>
        <p:nvSpPr>
          <p:cNvPr id="121860" name="投影片編號版面配置區 3"/>
          <p:cNvSpPr>
            <a:spLocks noGrp="1"/>
          </p:cNvSpPr>
          <p:nvPr>
            <p:ph type="sldNum" sz="quarter" idx="5"/>
          </p:nvPr>
        </p:nvSpPr>
        <p:spPr>
          <a:noFill/>
        </p:spPr>
        <p:txBody>
          <a:bodyPr/>
          <a:lstStyle/>
          <a:p>
            <a:fld id="{CA6B5B46-E8A1-4716-BEC8-AFCD60443DB6}" type="slidenum">
              <a:rPr lang="en-US" altLang="zh-TW" smtClean="0">
                <a:latin typeface="Arial" pitchFamily="34" charset="0"/>
                <a:ea typeface="新細明體" pitchFamily="18" charset="-120"/>
              </a:rPr>
            </a:fld>
            <a:endParaRPr lang="en-US" altLang="zh-TW" smtClean="0">
              <a:latin typeface="Arial" pitchFamily="34" charset="0"/>
              <a:ea typeface="新細明體" pitchFamily="18" charset="-12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1F0D74B6-6AD3-4DC0-BF41-62CBC0CC5146}" type="slidenum">
              <a:rPr lang="zh-TW" altLang="en-US" smtClean="0"/>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1F0D74B6-6AD3-4DC0-BF41-62CBC0CC5146}" type="slidenum">
              <a:rPr lang="zh-TW" altLang="en-US" smtClean="0"/>
            </a:fld>
            <a:endParaRPr lang="zh-TW"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1F0D74B6-6AD3-4DC0-BF41-62CBC0CC5146}" type="slidenum">
              <a:rPr lang="zh-TW" altLang="en-US" smtClean="0"/>
            </a:fld>
            <a:endParaRPr lang="zh-TW"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1F0D74B6-6AD3-4DC0-BF41-62CBC0CC5146}" type="slidenum">
              <a:rPr lang="zh-TW" altLang="en-US" smtClean="0"/>
            </a:fld>
            <a:endParaRPr lang="zh-TW"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1F0D74B6-6AD3-4DC0-BF41-62CBC0CC5146}" type="slidenum">
              <a:rPr lang="zh-TW" altLang="en-US" smtClean="0"/>
            </a:fld>
            <a:endParaRPr lang="zh-TW"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1F0D74B6-6AD3-4DC0-BF41-62CBC0CC5146}" type="slidenum">
              <a:rPr lang="zh-TW" altLang="en-US" smtClean="0"/>
            </a:fld>
            <a:endParaRPr lang="zh-TW"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1F0D74B6-6AD3-4DC0-BF41-62CBC0CC5146}" type="slidenum">
              <a:rPr lang="zh-TW" altLang="en-US" smtClean="0"/>
            </a:fld>
            <a:endParaRPr lang="zh-TW"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1F0D74B6-6AD3-4DC0-BF41-62CBC0CC5146}" type="slidenum">
              <a:rPr lang="zh-TW" altLang="en-US" smtClean="0"/>
            </a:fld>
            <a:endParaRPr lang="zh-TW"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1F0D74B6-6AD3-4DC0-BF41-62CBC0CC5146}" type="slidenum">
              <a:rPr lang="zh-TW" altLang="en-US" smtClean="0"/>
            </a:fld>
            <a:endParaRPr lang="zh-TW"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1F0D74B6-6AD3-4DC0-BF41-62CBC0CC5146}" type="slidenum">
              <a:rPr lang="zh-TW" altLang="en-US" smtClean="0"/>
            </a:fld>
            <a:endParaRPr lang="zh-TW"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1F0D74B6-6AD3-4DC0-BF41-62CBC0CC5146}" type="slidenum">
              <a:rPr lang="zh-TW" altLang="en-US" smtClean="0"/>
            </a:fld>
            <a:endParaRPr lang="zh-TW"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1F0D74B6-6AD3-4DC0-BF41-62CBC0CC5146}" type="slidenum">
              <a:rPr lang="zh-TW" altLang="en-US" smtClean="0"/>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1F0D74B6-6AD3-4DC0-BF41-62CBC0CC5146}" type="slidenum">
              <a:rPr lang="zh-TW" altLang="en-US" smtClean="0"/>
            </a:fld>
            <a:endParaRPr lang="zh-TW"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1F0D74B6-6AD3-4DC0-BF41-62CBC0CC5146}" type="slidenum">
              <a:rPr lang="zh-TW" altLang="en-US" smtClean="0"/>
            </a:fld>
            <a:endParaRPr lang="zh-TW"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1F0D74B6-6AD3-4DC0-BF41-62CBC0CC5146}" type="slidenum">
              <a:rPr lang="zh-TW" altLang="en-US" smtClean="0"/>
            </a:fld>
            <a:endParaRPr lang="zh-TW"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1F0D74B6-6AD3-4DC0-BF41-62CBC0CC5146}" type="slidenum">
              <a:rPr lang="zh-TW" altLang="en-US" smtClean="0"/>
            </a:fld>
            <a:endParaRPr lang="zh-TW"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1F0D74B6-6AD3-4DC0-BF41-62CBC0CC5146}" type="slidenum">
              <a:rPr lang="zh-TW" altLang="en-US" smtClean="0"/>
            </a:fld>
            <a:endParaRPr lang="zh-TW"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1F0D74B6-6AD3-4DC0-BF41-62CBC0CC5146}" type="slidenum">
              <a:rPr lang="zh-TW" altLang="en-US" smtClean="0"/>
            </a:fld>
            <a:endParaRPr lang="zh-TW"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1F0D74B6-6AD3-4DC0-BF41-62CBC0CC5146}" type="slidenum">
              <a:rPr lang="zh-TW" altLang="en-US" smtClean="0"/>
            </a:fld>
            <a:endParaRPr lang="zh-TW"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1F0D74B6-6AD3-4DC0-BF41-62CBC0CC5146}" type="slidenum">
              <a:rPr lang="zh-TW" altLang="en-US" smtClean="0"/>
            </a:fld>
            <a:endParaRPr lang="zh-TW"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1F0D74B6-6AD3-4DC0-BF41-62CBC0CC5146}" type="slidenum">
              <a:rPr lang="zh-TW" altLang="en-US" smtClean="0"/>
            </a:fld>
            <a:endParaRPr lang="zh-TW"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1F0D74B6-6AD3-4DC0-BF41-62CBC0CC5146}" type="slidenum">
              <a:rPr lang="zh-TW" altLang="en-US" smtClean="0"/>
            </a:fld>
            <a:endParaRPr lang="zh-TW"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1F0D74B6-6AD3-4DC0-BF41-62CBC0CC5146}" type="slidenum">
              <a:rPr lang="zh-TW" altLang="en-US" smtClean="0"/>
            </a:fld>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1F0D74B6-6AD3-4DC0-BF41-62CBC0CC5146}" type="slidenum">
              <a:rPr lang="zh-TW" altLang="en-US" smtClean="0"/>
            </a:fld>
            <a:endParaRPr lang="zh-TW"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1F0D74B6-6AD3-4DC0-BF41-62CBC0CC5146}" type="slidenum">
              <a:rPr lang="zh-TW" altLang="en-US" smtClean="0"/>
            </a:fld>
            <a:endParaRPr lang="zh-TW"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1F0D74B6-6AD3-4DC0-BF41-62CBC0CC5146}" type="slidenum">
              <a:rPr lang="zh-TW" altLang="en-US" smtClean="0"/>
            </a:fld>
            <a:endParaRPr lang="zh-TW"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1F0D74B6-6AD3-4DC0-BF41-62CBC0CC5146}" type="slidenum">
              <a:rPr lang="zh-TW" altLang="en-US" smtClean="0"/>
            </a:fld>
            <a:endParaRPr lang="zh-TW"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1F0D74B6-6AD3-4DC0-BF41-62CBC0CC5146}" type="slidenum">
              <a:rPr lang="zh-TW" altLang="en-US" smtClean="0"/>
            </a:fld>
            <a:endParaRPr lang="zh-TW"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1F0D74B6-6AD3-4DC0-BF41-62CBC0CC5146}" type="slidenum">
              <a:rPr lang="zh-TW" altLang="en-US" smtClean="0"/>
            </a:fld>
            <a:endParaRPr lang="zh-TW"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1F0D74B6-6AD3-4DC0-BF41-62CBC0CC5146}" type="slidenum">
              <a:rPr lang="zh-TW" altLang="en-US" smtClean="0"/>
            </a:fld>
            <a:endParaRPr lang="zh-TW"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1F0D74B6-6AD3-4DC0-BF41-62CBC0CC5146}" type="slidenum">
              <a:rPr lang="zh-TW" altLang="en-US" smtClean="0"/>
            </a:fld>
            <a:endParaRPr lang="zh-TW"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1F0D74B6-6AD3-4DC0-BF41-62CBC0CC5146}" type="slidenum">
              <a:rPr lang="zh-TW" altLang="en-US" smtClean="0"/>
            </a:fld>
            <a:endParaRPr lang="zh-TW"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1F0D74B6-6AD3-4DC0-BF41-62CBC0CC5146}" type="slidenum">
              <a:rPr lang="zh-TW" altLang="en-US" smtClean="0"/>
            </a:fld>
            <a:endParaRPr lang="zh-TW"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1F0D74B6-6AD3-4DC0-BF41-62CBC0CC5146}" type="slidenum">
              <a:rPr lang="zh-TW" altLang="en-US" smtClean="0"/>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1F0D74B6-6AD3-4DC0-BF41-62CBC0CC5146}" type="slidenum">
              <a:rPr lang="zh-TW" altLang="en-US" smtClean="0"/>
            </a:fld>
            <a:endParaRPr lang="zh-TW"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1F0D74B6-6AD3-4DC0-BF41-62CBC0CC5146}" type="slidenum">
              <a:rPr lang="zh-TW" altLang="en-US" smtClean="0"/>
            </a:fld>
            <a:endParaRPr lang="zh-TW"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1F0D74B6-6AD3-4DC0-BF41-62CBC0CC5146}" type="slidenum">
              <a:rPr lang="zh-TW" altLang="en-US" smtClean="0"/>
            </a:fld>
            <a:endParaRPr lang="zh-TW"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1F0D74B6-6AD3-4DC0-BF41-62CBC0CC5146}" type="slidenum">
              <a:rPr lang="zh-TW" altLang="en-US" smtClean="0"/>
            </a:fld>
            <a:endParaRPr lang="zh-TW"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1F0D74B6-6AD3-4DC0-BF41-62CBC0CC5146}" type="slidenum">
              <a:rPr lang="zh-TW" altLang="en-US" smtClean="0"/>
            </a:fld>
            <a:endParaRPr lang="zh-TW"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1F0D74B6-6AD3-4DC0-BF41-62CBC0CC5146}" type="slidenum">
              <a:rPr lang="zh-TW" altLang="en-US" smtClean="0"/>
            </a:fld>
            <a:endParaRPr lang="zh-TW"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1F0D74B6-6AD3-4DC0-BF41-62CBC0CC5146}" type="slidenum">
              <a:rPr lang="zh-TW" altLang="en-US" smtClean="0"/>
            </a:fld>
            <a:endParaRPr lang="zh-TW"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1F0D74B6-6AD3-4DC0-BF41-62CBC0CC5146}" type="slidenum">
              <a:rPr lang="zh-TW" altLang="en-US" smtClean="0"/>
            </a:fld>
            <a:endParaRPr lang="zh-TW"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1F0D74B6-6AD3-4DC0-BF41-62CBC0CC5146}" type="slidenum">
              <a:rPr lang="zh-TW" altLang="en-US" smtClean="0"/>
            </a:fld>
            <a:endParaRPr lang="zh-TW"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1F0D74B6-6AD3-4DC0-BF41-62CBC0CC5146}" type="slidenum">
              <a:rPr lang="zh-TW" altLang="en-US" smtClean="0"/>
            </a:fld>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1F0D74B6-6AD3-4DC0-BF41-62CBC0CC5146}" type="slidenum">
              <a:rPr lang="zh-TW" altLang="en-US" smtClean="0"/>
            </a:fld>
            <a:endParaRPr lang="zh-TW"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1F0D74B6-6AD3-4DC0-BF41-62CBC0CC5146}" type="slidenum">
              <a:rPr lang="zh-TW" altLang="en-US" smtClean="0"/>
            </a:fld>
            <a:endParaRPr lang="zh-TW"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1F0D74B6-6AD3-4DC0-BF41-62CBC0CC5146}" type="slidenum">
              <a:rPr lang="zh-TW" altLang="en-US" smtClean="0"/>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D51708DC-55AA-4746-80DC-1E003932A828}" type="datetimeFigureOut">
              <a:rPr lang="zh-TW" altLang="en-US" smtClean="0"/>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A1A5217-0184-439B-92B8-C81D2F75B04D}" type="slidenum">
              <a:rPr lang="zh-TW" altLang="en-US" smtClean="0"/>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endParaRPr lang="zh-TW" altLang="en-US" smtClean="0"/>
          </a:p>
          <a:p>
            <a:pPr lvl="1"/>
            <a:r>
              <a:rPr lang="zh-TW" altLang="en-US" smtClean="0"/>
              <a:t>第二層</a:t>
            </a:r>
            <a:endParaRPr lang="zh-TW" altLang="en-US" smtClean="0"/>
          </a:p>
          <a:p>
            <a:pPr lvl="2"/>
            <a:r>
              <a:rPr lang="zh-TW" altLang="en-US" smtClean="0"/>
              <a:t>第三層</a:t>
            </a:r>
            <a:endParaRPr lang="zh-TW" altLang="en-US" smtClean="0"/>
          </a:p>
          <a:p>
            <a:pPr lvl="3"/>
            <a:r>
              <a:rPr lang="zh-TW" altLang="en-US" smtClean="0"/>
              <a:t>第四層</a:t>
            </a:r>
            <a:endParaRPr lang="zh-TW" altLang="en-US" smtClean="0"/>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D51708DC-55AA-4746-80DC-1E003932A828}" type="datetimeFigureOut">
              <a:rPr lang="zh-TW" altLang="en-US" smtClean="0"/>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A1A5217-0184-439B-92B8-C81D2F75B04D}" type="slidenum">
              <a:rPr lang="zh-TW" altLang="en-US" smtClean="0"/>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endParaRPr lang="zh-TW" altLang="en-US" smtClean="0"/>
          </a:p>
          <a:p>
            <a:pPr lvl="1"/>
            <a:r>
              <a:rPr lang="zh-TW" altLang="en-US" smtClean="0"/>
              <a:t>第二層</a:t>
            </a:r>
            <a:endParaRPr lang="zh-TW" altLang="en-US" smtClean="0"/>
          </a:p>
          <a:p>
            <a:pPr lvl="2"/>
            <a:r>
              <a:rPr lang="zh-TW" altLang="en-US" smtClean="0"/>
              <a:t>第三層</a:t>
            </a:r>
            <a:endParaRPr lang="zh-TW" altLang="en-US" smtClean="0"/>
          </a:p>
          <a:p>
            <a:pPr lvl="3"/>
            <a:r>
              <a:rPr lang="zh-TW" altLang="en-US" smtClean="0"/>
              <a:t>第四層</a:t>
            </a:r>
            <a:endParaRPr lang="zh-TW" altLang="en-US" smtClean="0"/>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D51708DC-55AA-4746-80DC-1E003932A828}" type="datetimeFigureOut">
              <a:rPr lang="zh-TW" altLang="en-US" smtClean="0"/>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A1A5217-0184-439B-92B8-C81D2F75B04D}" type="slidenum">
              <a:rPr lang="zh-TW" altLang="en-US" smtClean="0"/>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25963"/>
          </a:xfrm>
        </p:spPr>
        <p:txBody>
          <a:bodyPr/>
          <a:lstStyle/>
          <a:p>
            <a:pPr lvl="0"/>
            <a:r>
              <a:rPr lang="zh-TW" altLang="en-US" smtClean="0"/>
              <a:t>按一下以編輯母片文字樣式</a:t>
            </a:r>
            <a:endParaRPr lang="zh-TW" altLang="en-US" smtClean="0"/>
          </a:p>
          <a:p>
            <a:pPr lvl="1"/>
            <a:r>
              <a:rPr lang="zh-TW" altLang="en-US" smtClean="0"/>
              <a:t>第二層</a:t>
            </a:r>
            <a:endParaRPr lang="zh-TW" altLang="en-US" smtClean="0"/>
          </a:p>
          <a:p>
            <a:pPr lvl="2"/>
            <a:r>
              <a:rPr lang="zh-TW" altLang="en-US" smtClean="0"/>
              <a:t>第三層</a:t>
            </a:r>
            <a:endParaRPr lang="zh-TW" altLang="en-US" smtClean="0"/>
          </a:p>
          <a:p>
            <a:pPr lvl="3"/>
            <a:r>
              <a:rPr lang="zh-TW" altLang="en-US" smtClean="0"/>
              <a:t>第四層</a:t>
            </a:r>
            <a:endParaRPr lang="zh-TW" altLang="en-US" smtClean="0"/>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p>
            <a:pPr lvl="0"/>
            <a:r>
              <a:rPr lang="zh-TW" altLang="en-US" smtClean="0"/>
              <a:t>按一下以編輯母片文字樣式</a:t>
            </a:r>
            <a:endParaRPr lang="zh-TW" altLang="en-US" smtClean="0"/>
          </a:p>
          <a:p>
            <a:pPr lvl="1"/>
            <a:r>
              <a:rPr lang="zh-TW" altLang="en-US" smtClean="0"/>
              <a:t>第二層</a:t>
            </a:r>
            <a:endParaRPr lang="zh-TW" altLang="en-US" smtClean="0"/>
          </a:p>
          <a:p>
            <a:pPr lvl="2"/>
            <a:r>
              <a:rPr lang="zh-TW" altLang="en-US" smtClean="0"/>
              <a:t>第三層</a:t>
            </a:r>
            <a:endParaRPr lang="zh-TW" altLang="en-US" smtClean="0"/>
          </a:p>
          <a:p>
            <a:pPr lvl="3"/>
            <a:r>
              <a:rPr lang="zh-TW" altLang="en-US" smtClean="0"/>
              <a:t>第四層</a:t>
            </a:r>
            <a:endParaRPr lang="zh-TW" altLang="en-US" smtClean="0"/>
          </a:p>
          <a:p>
            <a:pPr lvl="4"/>
            <a:r>
              <a:rPr lang="zh-TW" altLang="en-US" smtClean="0"/>
              <a:t>第五層</a:t>
            </a:r>
            <a:endParaRPr lang="zh-TW" altLang="en-US"/>
          </a:p>
        </p:txBody>
      </p:sp>
      <p:sp>
        <p:nvSpPr>
          <p:cNvPr id="5" name="Rectangle 7"/>
          <p:cNvSpPr>
            <a:spLocks noGrp="1" noChangeArrowheads="1"/>
          </p:cNvSpPr>
          <p:nvPr>
            <p:ph type="dt" sz="half" idx="10"/>
          </p:nvPr>
        </p:nvSpPr>
        <p:spPr/>
        <p:txBody>
          <a:bodyPr/>
          <a:lstStyle>
            <a:lvl1pPr>
              <a:defRPr/>
            </a:lvl1pPr>
          </a:lstStyle>
          <a:p>
            <a:pPr>
              <a:defRPr/>
            </a:pPr>
            <a:fld id="{217C61D6-97D1-4EC6-88A4-51429EC435CA}" type="datetime1">
              <a:rPr lang="zh-TW" altLang="en-US"/>
            </a:fld>
            <a:endParaRPr lang="en-US" altLang="zh-TW"/>
          </a:p>
        </p:txBody>
      </p:sp>
      <p:sp>
        <p:nvSpPr>
          <p:cNvPr id="6" name="Rectangle 8"/>
          <p:cNvSpPr>
            <a:spLocks noGrp="1" noChangeArrowheads="1"/>
          </p:cNvSpPr>
          <p:nvPr>
            <p:ph type="ftr" sz="quarter" idx="11"/>
          </p:nvPr>
        </p:nvSpPr>
        <p:spPr/>
        <p:txBody>
          <a:bodyPr/>
          <a:lstStyle>
            <a:lvl1pPr>
              <a:defRPr/>
            </a:lvl1pPr>
          </a:lstStyle>
          <a:p>
            <a:pPr>
              <a:defRPr/>
            </a:pPr>
            <a:endParaRPr lang="en-US" altLang="zh-TW"/>
          </a:p>
        </p:txBody>
      </p:sp>
      <p:sp>
        <p:nvSpPr>
          <p:cNvPr id="7" name="Rectangle 9"/>
          <p:cNvSpPr>
            <a:spLocks noGrp="1" noChangeArrowheads="1"/>
          </p:cNvSpPr>
          <p:nvPr>
            <p:ph type="sldNum" sz="quarter" idx="12"/>
          </p:nvPr>
        </p:nvSpPr>
        <p:spPr/>
        <p:txBody>
          <a:bodyPr/>
          <a:lstStyle>
            <a:lvl1pPr>
              <a:defRPr/>
            </a:lvl1pPr>
          </a:lstStyle>
          <a:p>
            <a:pPr>
              <a:defRPr/>
            </a:pPr>
            <a:fld id="{8D35A5FF-3A1B-4E36-8422-D577E6EE7D3B}" type="slidenum">
              <a:rPr lang="en-US" altLang="zh-TW"/>
            </a:fld>
            <a:endParaRPr lang="en-US" altLang="zh-TW"/>
          </a:p>
        </p:txBody>
      </p:sp>
    </p:spTree>
  </p:cSld>
  <p:clrMapOvr>
    <a:masterClrMapping/>
  </p:clrMapOvr>
  <p:transition spd="med">
    <p:cut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標題，文字及美工圖案">
    <p:spTree>
      <p:nvGrpSpPr>
        <p:cNvPr id="1" name=""/>
        <p:cNvGrpSpPr/>
        <p:nvPr/>
      </p:nvGrpSpPr>
      <p:grpSpPr>
        <a:xfrm>
          <a:off x="0" y="0"/>
          <a:ext cx="0" cy="0"/>
          <a:chOff x="0" y="0"/>
          <a:chExt cx="0" cy="0"/>
        </a:xfrm>
      </p:grpSpPr>
      <p:sp>
        <p:nvSpPr>
          <p:cNvPr id="2" name="標題 1"/>
          <p:cNvSpPr>
            <a:spLocks noGrp="1"/>
          </p:cNvSpPr>
          <p:nvPr>
            <p:ph type="title"/>
          </p:nvPr>
        </p:nvSpPr>
        <p:spPr>
          <a:xfrm>
            <a:off x="685800" y="800100"/>
            <a:ext cx="7772400" cy="762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685800" y="1981200"/>
            <a:ext cx="3810000" cy="4114800"/>
          </a:xfrm>
        </p:spPr>
        <p:txBody>
          <a:bodyPr/>
          <a:lstStyle/>
          <a:p>
            <a:pPr lvl="0"/>
            <a:r>
              <a:rPr lang="zh-TW" altLang="en-US" smtClean="0"/>
              <a:t>按一下以編輯母片文字樣式</a:t>
            </a:r>
            <a:endParaRPr lang="zh-TW" altLang="en-US" smtClean="0"/>
          </a:p>
          <a:p>
            <a:pPr lvl="1"/>
            <a:r>
              <a:rPr lang="zh-TW" altLang="en-US" smtClean="0"/>
              <a:t>第二層</a:t>
            </a:r>
            <a:endParaRPr lang="zh-TW" altLang="en-US" smtClean="0"/>
          </a:p>
          <a:p>
            <a:pPr lvl="2"/>
            <a:r>
              <a:rPr lang="zh-TW" altLang="en-US" smtClean="0"/>
              <a:t>第三層</a:t>
            </a:r>
            <a:endParaRPr lang="zh-TW" altLang="en-US" smtClean="0"/>
          </a:p>
          <a:p>
            <a:pPr lvl="3"/>
            <a:r>
              <a:rPr lang="zh-TW" altLang="en-US" smtClean="0"/>
              <a:t>第四層</a:t>
            </a:r>
            <a:endParaRPr lang="zh-TW" altLang="en-US" smtClean="0"/>
          </a:p>
          <a:p>
            <a:pPr lvl="4"/>
            <a:r>
              <a:rPr lang="zh-TW" altLang="en-US" smtClean="0"/>
              <a:t>第五層</a:t>
            </a:r>
            <a:endParaRPr lang="zh-TW" altLang="en-US"/>
          </a:p>
        </p:txBody>
      </p:sp>
      <p:sp>
        <p:nvSpPr>
          <p:cNvPr id="4" name="美工圖案版面配置區 3"/>
          <p:cNvSpPr>
            <a:spLocks noGrp="1"/>
          </p:cNvSpPr>
          <p:nvPr>
            <p:ph type="clipArt" sz="half" idx="2"/>
          </p:nvPr>
        </p:nvSpPr>
        <p:spPr>
          <a:xfrm>
            <a:off x="4648200" y="1981200"/>
            <a:ext cx="3810000" cy="4114800"/>
          </a:xfrm>
        </p:spPr>
        <p:txBody>
          <a:bodyPr/>
          <a:lstStyle/>
          <a:p>
            <a:pPr lvl="0"/>
            <a:endParaRPr lang="zh-TW" altLang="en-US" noProof="0" smtClean="0"/>
          </a:p>
        </p:txBody>
      </p:sp>
      <p:sp>
        <p:nvSpPr>
          <p:cNvPr id="5" name="Rectangle 32"/>
          <p:cNvSpPr>
            <a:spLocks noGrp="1" noChangeArrowheads="1"/>
          </p:cNvSpPr>
          <p:nvPr>
            <p:ph type="dt" sz="half" idx="10"/>
          </p:nvPr>
        </p:nvSpPr>
        <p:spPr/>
        <p:txBody>
          <a:bodyPr/>
          <a:lstStyle>
            <a:lvl1pPr>
              <a:defRPr/>
            </a:lvl1pPr>
          </a:lstStyle>
          <a:p>
            <a:pPr>
              <a:defRPr/>
            </a:pPr>
            <a:fld id="{E95375CE-AC23-41A0-B5ED-4B29EEF84EF5}" type="datetime1">
              <a:rPr lang="zh-TW" altLang="en-US"/>
            </a:fld>
            <a:endParaRPr lang="en-US" altLang="zh-TW"/>
          </a:p>
        </p:txBody>
      </p:sp>
      <p:sp>
        <p:nvSpPr>
          <p:cNvPr id="6" name="Rectangle 33"/>
          <p:cNvSpPr>
            <a:spLocks noGrp="1" noChangeArrowheads="1"/>
          </p:cNvSpPr>
          <p:nvPr>
            <p:ph type="ftr" sz="quarter" idx="11"/>
          </p:nvPr>
        </p:nvSpPr>
        <p:spPr/>
        <p:txBody>
          <a:bodyPr/>
          <a:lstStyle>
            <a:lvl1pPr>
              <a:defRPr/>
            </a:lvl1pPr>
          </a:lstStyle>
          <a:p>
            <a:pPr>
              <a:defRPr/>
            </a:pPr>
            <a:r>
              <a:rPr lang="en-US" altLang="zh-TW"/>
              <a:t>太陽系探密</a:t>
            </a:r>
            <a:endParaRPr lang="en-US" altLang="zh-TW"/>
          </a:p>
        </p:txBody>
      </p:sp>
      <p:sp>
        <p:nvSpPr>
          <p:cNvPr id="7" name="Rectangle 34"/>
          <p:cNvSpPr>
            <a:spLocks noGrp="1" noChangeArrowheads="1"/>
          </p:cNvSpPr>
          <p:nvPr>
            <p:ph type="sldNum" sz="quarter" idx="12"/>
          </p:nvPr>
        </p:nvSpPr>
        <p:spPr/>
        <p:txBody>
          <a:bodyPr/>
          <a:lstStyle>
            <a:lvl1pPr>
              <a:defRPr/>
            </a:lvl1pPr>
          </a:lstStyle>
          <a:p>
            <a:pPr>
              <a:defRPr/>
            </a:pPr>
            <a:fld id="{CB86DF7C-6CC9-43CD-99DC-615D64F940A5}" type="slidenum">
              <a:rPr lang="en-US" altLang="zh-TW"/>
            </a:fld>
            <a:endParaRPr lang="en-US" altLang="zh-TW"/>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685800" y="800100"/>
            <a:ext cx="7772400" cy="762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685800" y="1981200"/>
            <a:ext cx="3810000" cy="4114800"/>
          </a:xfrm>
        </p:spPr>
        <p:txBody>
          <a:bodyPr/>
          <a:lstStyle/>
          <a:p>
            <a:pPr lvl="0"/>
            <a:r>
              <a:rPr lang="zh-TW" altLang="en-US" smtClean="0"/>
              <a:t>按一下以編輯母片文字樣式</a:t>
            </a:r>
            <a:endParaRPr lang="zh-TW" altLang="en-US" smtClean="0"/>
          </a:p>
          <a:p>
            <a:pPr lvl="1"/>
            <a:r>
              <a:rPr lang="zh-TW" altLang="en-US" smtClean="0"/>
              <a:t>第二層</a:t>
            </a:r>
            <a:endParaRPr lang="zh-TW" altLang="en-US" smtClean="0"/>
          </a:p>
          <a:p>
            <a:pPr lvl="2"/>
            <a:r>
              <a:rPr lang="zh-TW" altLang="en-US" smtClean="0"/>
              <a:t>第三層</a:t>
            </a:r>
            <a:endParaRPr lang="zh-TW" altLang="en-US" smtClean="0"/>
          </a:p>
          <a:p>
            <a:pPr lvl="3"/>
            <a:r>
              <a:rPr lang="zh-TW" altLang="en-US" smtClean="0"/>
              <a:t>第四層</a:t>
            </a:r>
            <a:endParaRPr lang="zh-TW" altLang="en-US" smtClean="0"/>
          </a:p>
          <a:p>
            <a:pPr lvl="4"/>
            <a:r>
              <a:rPr lang="zh-TW" altLang="en-US" smtClean="0"/>
              <a:t>第五層</a:t>
            </a:r>
            <a:endParaRPr lang="zh-TW" altLang="en-US"/>
          </a:p>
        </p:txBody>
      </p:sp>
      <p:sp>
        <p:nvSpPr>
          <p:cNvPr id="4" name="內容版面配置區 3"/>
          <p:cNvSpPr>
            <a:spLocks noGrp="1"/>
          </p:cNvSpPr>
          <p:nvPr>
            <p:ph sz="quarter" idx="2"/>
          </p:nvPr>
        </p:nvSpPr>
        <p:spPr>
          <a:xfrm>
            <a:off x="4648200" y="1981200"/>
            <a:ext cx="3810000" cy="1981200"/>
          </a:xfrm>
        </p:spPr>
        <p:txBody>
          <a:bodyPr/>
          <a:lstStyle/>
          <a:p>
            <a:pPr lvl="0"/>
            <a:r>
              <a:rPr lang="zh-TW" altLang="en-US" smtClean="0"/>
              <a:t>按一下以編輯母片文字樣式</a:t>
            </a:r>
            <a:endParaRPr lang="zh-TW" altLang="en-US" smtClean="0"/>
          </a:p>
          <a:p>
            <a:pPr lvl="1"/>
            <a:r>
              <a:rPr lang="zh-TW" altLang="en-US" smtClean="0"/>
              <a:t>第二層</a:t>
            </a:r>
            <a:endParaRPr lang="zh-TW" altLang="en-US" smtClean="0"/>
          </a:p>
          <a:p>
            <a:pPr lvl="2"/>
            <a:r>
              <a:rPr lang="zh-TW" altLang="en-US" smtClean="0"/>
              <a:t>第三層</a:t>
            </a:r>
            <a:endParaRPr lang="zh-TW" altLang="en-US" smtClean="0"/>
          </a:p>
          <a:p>
            <a:pPr lvl="3"/>
            <a:r>
              <a:rPr lang="zh-TW" altLang="en-US" smtClean="0"/>
              <a:t>第四層</a:t>
            </a:r>
            <a:endParaRPr lang="zh-TW" altLang="en-US" smtClean="0"/>
          </a:p>
          <a:p>
            <a:pPr lvl="4"/>
            <a:r>
              <a:rPr lang="zh-TW" altLang="en-US" smtClean="0"/>
              <a:t>第五層</a:t>
            </a:r>
            <a:endParaRPr lang="zh-TW" altLang="en-US"/>
          </a:p>
        </p:txBody>
      </p:sp>
      <p:sp>
        <p:nvSpPr>
          <p:cNvPr id="5" name="內容版面配置區 4"/>
          <p:cNvSpPr>
            <a:spLocks noGrp="1"/>
          </p:cNvSpPr>
          <p:nvPr>
            <p:ph sz="quarter" idx="3"/>
          </p:nvPr>
        </p:nvSpPr>
        <p:spPr>
          <a:xfrm>
            <a:off x="4648200" y="4114800"/>
            <a:ext cx="3810000" cy="1981200"/>
          </a:xfrm>
        </p:spPr>
        <p:txBody>
          <a:bodyPr/>
          <a:lstStyle/>
          <a:p>
            <a:pPr lvl="0"/>
            <a:r>
              <a:rPr lang="zh-TW" altLang="en-US" smtClean="0"/>
              <a:t>按一下以編輯母片文字樣式</a:t>
            </a:r>
            <a:endParaRPr lang="zh-TW" altLang="en-US" smtClean="0"/>
          </a:p>
          <a:p>
            <a:pPr lvl="1"/>
            <a:r>
              <a:rPr lang="zh-TW" altLang="en-US" smtClean="0"/>
              <a:t>第二層</a:t>
            </a:r>
            <a:endParaRPr lang="zh-TW" altLang="en-US" smtClean="0"/>
          </a:p>
          <a:p>
            <a:pPr lvl="2"/>
            <a:r>
              <a:rPr lang="zh-TW" altLang="en-US" smtClean="0"/>
              <a:t>第三層</a:t>
            </a:r>
            <a:endParaRPr lang="zh-TW" altLang="en-US" smtClean="0"/>
          </a:p>
          <a:p>
            <a:pPr lvl="3"/>
            <a:r>
              <a:rPr lang="zh-TW" altLang="en-US" smtClean="0"/>
              <a:t>第四層</a:t>
            </a:r>
            <a:endParaRPr lang="zh-TW" altLang="en-US" smtClean="0"/>
          </a:p>
          <a:p>
            <a:pPr lvl="4"/>
            <a:r>
              <a:rPr lang="zh-TW" altLang="en-US" smtClean="0"/>
              <a:t>第五層</a:t>
            </a:r>
            <a:endParaRPr lang="zh-TW" altLang="en-US"/>
          </a:p>
        </p:txBody>
      </p:sp>
      <p:sp>
        <p:nvSpPr>
          <p:cNvPr id="6" name="Rectangle 32"/>
          <p:cNvSpPr>
            <a:spLocks noGrp="1" noChangeArrowheads="1"/>
          </p:cNvSpPr>
          <p:nvPr>
            <p:ph type="dt" sz="half" idx="10"/>
          </p:nvPr>
        </p:nvSpPr>
        <p:spPr/>
        <p:txBody>
          <a:bodyPr/>
          <a:lstStyle>
            <a:lvl1pPr>
              <a:defRPr/>
            </a:lvl1pPr>
          </a:lstStyle>
          <a:p>
            <a:pPr>
              <a:defRPr/>
            </a:pPr>
            <a:fld id="{6F263075-6B26-46AF-8FBA-29AAE78E3F1B}" type="datetime1">
              <a:rPr lang="zh-TW" altLang="en-US"/>
            </a:fld>
            <a:endParaRPr lang="en-US" altLang="zh-TW"/>
          </a:p>
        </p:txBody>
      </p:sp>
      <p:sp>
        <p:nvSpPr>
          <p:cNvPr id="7" name="Rectangle 33"/>
          <p:cNvSpPr>
            <a:spLocks noGrp="1" noChangeArrowheads="1"/>
          </p:cNvSpPr>
          <p:nvPr>
            <p:ph type="ftr" sz="quarter" idx="11"/>
          </p:nvPr>
        </p:nvSpPr>
        <p:spPr/>
        <p:txBody>
          <a:bodyPr/>
          <a:lstStyle>
            <a:lvl1pPr>
              <a:defRPr/>
            </a:lvl1pPr>
          </a:lstStyle>
          <a:p>
            <a:pPr>
              <a:defRPr/>
            </a:pPr>
            <a:r>
              <a:rPr lang="en-US" altLang="zh-TW"/>
              <a:t>太陽系探密</a:t>
            </a:r>
            <a:endParaRPr lang="en-US" altLang="zh-TW"/>
          </a:p>
        </p:txBody>
      </p:sp>
      <p:sp>
        <p:nvSpPr>
          <p:cNvPr id="8" name="Rectangle 34"/>
          <p:cNvSpPr>
            <a:spLocks noGrp="1" noChangeArrowheads="1"/>
          </p:cNvSpPr>
          <p:nvPr>
            <p:ph type="sldNum" sz="quarter" idx="12"/>
          </p:nvPr>
        </p:nvSpPr>
        <p:spPr/>
        <p:txBody>
          <a:bodyPr/>
          <a:lstStyle>
            <a:lvl1pPr>
              <a:defRPr/>
            </a:lvl1pPr>
          </a:lstStyle>
          <a:p>
            <a:pPr>
              <a:defRPr/>
            </a:pPr>
            <a:fld id="{67B38C6D-78A9-4FE0-A619-A50BA7EBFFA5}" type="slidenum">
              <a:rPr lang="en-US" altLang="zh-TW"/>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endParaRPr lang="zh-TW" altLang="en-US" smtClean="0"/>
          </a:p>
          <a:p>
            <a:pPr lvl="1"/>
            <a:r>
              <a:rPr lang="zh-TW" altLang="en-US" smtClean="0"/>
              <a:t>第二層</a:t>
            </a:r>
            <a:endParaRPr lang="zh-TW" altLang="en-US" smtClean="0"/>
          </a:p>
          <a:p>
            <a:pPr lvl="2"/>
            <a:r>
              <a:rPr lang="zh-TW" altLang="en-US" smtClean="0"/>
              <a:t>第三層</a:t>
            </a:r>
            <a:endParaRPr lang="zh-TW" altLang="en-US" smtClean="0"/>
          </a:p>
          <a:p>
            <a:pPr lvl="3"/>
            <a:r>
              <a:rPr lang="zh-TW" altLang="en-US" smtClean="0"/>
              <a:t>第四層</a:t>
            </a:r>
            <a:endParaRPr lang="zh-TW" altLang="en-US" smtClean="0"/>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D51708DC-55AA-4746-80DC-1E003932A828}" type="datetimeFigureOut">
              <a:rPr lang="zh-TW" altLang="en-US" smtClean="0"/>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A1A5217-0184-439B-92B8-C81D2F75B04D}" type="slidenum">
              <a:rPr lang="zh-TW" altLang="en-US" smtClean="0"/>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endParaRPr lang="zh-TW" altLang="en-US" smtClean="0"/>
          </a:p>
        </p:txBody>
      </p:sp>
      <p:sp>
        <p:nvSpPr>
          <p:cNvPr id="4" name="日期版面配置區 3"/>
          <p:cNvSpPr>
            <a:spLocks noGrp="1"/>
          </p:cNvSpPr>
          <p:nvPr>
            <p:ph type="dt" sz="half" idx="10"/>
          </p:nvPr>
        </p:nvSpPr>
        <p:spPr/>
        <p:txBody>
          <a:bodyPr/>
          <a:lstStyle/>
          <a:p>
            <a:fld id="{D51708DC-55AA-4746-80DC-1E003932A828}" type="datetimeFigureOut">
              <a:rPr lang="zh-TW" altLang="en-US" smtClean="0"/>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A1A5217-0184-439B-92B8-C81D2F75B04D}" type="slidenum">
              <a:rPr lang="zh-TW" altLang="en-US" smtClean="0"/>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endParaRPr lang="zh-TW" altLang="en-US" smtClean="0"/>
          </a:p>
          <a:p>
            <a:pPr lvl="1"/>
            <a:r>
              <a:rPr lang="zh-TW" altLang="en-US" smtClean="0"/>
              <a:t>第二層</a:t>
            </a:r>
            <a:endParaRPr lang="zh-TW" altLang="en-US" smtClean="0"/>
          </a:p>
          <a:p>
            <a:pPr lvl="2"/>
            <a:r>
              <a:rPr lang="zh-TW" altLang="en-US" smtClean="0"/>
              <a:t>第三層</a:t>
            </a:r>
            <a:endParaRPr lang="zh-TW" altLang="en-US" smtClean="0"/>
          </a:p>
          <a:p>
            <a:pPr lvl="3"/>
            <a:r>
              <a:rPr lang="zh-TW" altLang="en-US" smtClean="0"/>
              <a:t>第四層</a:t>
            </a:r>
            <a:endParaRPr lang="zh-TW" altLang="en-US" smtClean="0"/>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endParaRPr lang="zh-TW" altLang="en-US" smtClean="0"/>
          </a:p>
          <a:p>
            <a:pPr lvl="1"/>
            <a:r>
              <a:rPr lang="zh-TW" altLang="en-US" smtClean="0"/>
              <a:t>第二層</a:t>
            </a:r>
            <a:endParaRPr lang="zh-TW" altLang="en-US" smtClean="0"/>
          </a:p>
          <a:p>
            <a:pPr lvl="2"/>
            <a:r>
              <a:rPr lang="zh-TW" altLang="en-US" smtClean="0"/>
              <a:t>第三層</a:t>
            </a:r>
            <a:endParaRPr lang="zh-TW" altLang="en-US" smtClean="0"/>
          </a:p>
          <a:p>
            <a:pPr lvl="3"/>
            <a:r>
              <a:rPr lang="zh-TW" altLang="en-US" smtClean="0"/>
              <a:t>第四層</a:t>
            </a:r>
            <a:endParaRPr lang="zh-TW" altLang="en-US" smtClean="0"/>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D51708DC-55AA-4746-80DC-1E003932A828}" type="datetimeFigureOut">
              <a:rPr lang="zh-TW" altLang="en-US" smtClean="0"/>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AA1A5217-0184-439B-92B8-C81D2F75B04D}" type="slidenum">
              <a:rPr lang="zh-TW" altLang="en-US" smtClean="0"/>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endParaRPr lang="zh-TW" altLang="en-US" smtClean="0"/>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endParaRPr lang="zh-TW" altLang="en-US" smtClean="0"/>
          </a:p>
          <a:p>
            <a:pPr lvl="1"/>
            <a:r>
              <a:rPr lang="zh-TW" altLang="en-US" smtClean="0"/>
              <a:t>第二層</a:t>
            </a:r>
            <a:endParaRPr lang="zh-TW" altLang="en-US" smtClean="0"/>
          </a:p>
          <a:p>
            <a:pPr lvl="2"/>
            <a:r>
              <a:rPr lang="zh-TW" altLang="en-US" smtClean="0"/>
              <a:t>第三層</a:t>
            </a:r>
            <a:endParaRPr lang="zh-TW" altLang="en-US" smtClean="0"/>
          </a:p>
          <a:p>
            <a:pPr lvl="3"/>
            <a:r>
              <a:rPr lang="zh-TW" altLang="en-US" smtClean="0"/>
              <a:t>第四層</a:t>
            </a:r>
            <a:endParaRPr lang="zh-TW" altLang="en-US" smtClean="0"/>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endParaRPr lang="zh-TW" altLang="en-US" smtClean="0"/>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endParaRPr lang="zh-TW" altLang="en-US" smtClean="0"/>
          </a:p>
          <a:p>
            <a:pPr lvl="1"/>
            <a:r>
              <a:rPr lang="zh-TW" altLang="en-US" smtClean="0"/>
              <a:t>第二層</a:t>
            </a:r>
            <a:endParaRPr lang="zh-TW" altLang="en-US" smtClean="0"/>
          </a:p>
          <a:p>
            <a:pPr lvl="2"/>
            <a:r>
              <a:rPr lang="zh-TW" altLang="en-US" smtClean="0"/>
              <a:t>第三層</a:t>
            </a:r>
            <a:endParaRPr lang="zh-TW" altLang="en-US" smtClean="0"/>
          </a:p>
          <a:p>
            <a:pPr lvl="3"/>
            <a:r>
              <a:rPr lang="zh-TW" altLang="en-US" smtClean="0"/>
              <a:t>第四層</a:t>
            </a:r>
            <a:endParaRPr lang="zh-TW" altLang="en-US" smtClean="0"/>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D51708DC-55AA-4746-80DC-1E003932A828}" type="datetimeFigureOut">
              <a:rPr lang="zh-TW" altLang="en-US" smtClean="0"/>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AA1A5217-0184-439B-92B8-C81D2F75B04D}" type="slidenum">
              <a:rPr lang="zh-TW" altLang="en-US" smtClean="0"/>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D51708DC-55AA-4746-80DC-1E003932A828}" type="datetimeFigureOut">
              <a:rPr lang="zh-TW" altLang="en-US" smtClean="0"/>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AA1A5217-0184-439B-92B8-C81D2F75B04D}" type="slidenum">
              <a:rPr lang="zh-TW" altLang="en-US" smtClean="0"/>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D51708DC-55AA-4746-80DC-1E003932A828}" type="datetimeFigureOut">
              <a:rPr lang="zh-TW" altLang="en-US" smtClean="0"/>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AA1A5217-0184-439B-92B8-C81D2F75B04D}" type="slidenum">
              <a:rPr lang="zh-TW" altLang="en-US" smtClean="0"/>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endParaRPr lang="zh-TW" altLang="en-US" smtClean="0"/>
          </a:p>
          <a:p>
            <a:pPr lvl="1"/>
            <a:r>
              <a:rPr lang="zh-TW" altLang="en-US" smtClean="0"/>
              <a:t>第二層</a:t>
            </a:r>
            <a:endParaRPr lang="zh-TW" altLang="en-US" smtClean="0"/>
          </a:p>
          <a:p>
            <a:pPr lvl="2"/>
            <a:r>
              <a:rPr lang="zh-TW" altLang="en-US" smtClean="0"/>
              <a:t>第三層</a:t>
            </a:r>
            <a:endParaRPr lang="zh-TW" altLang="en-US" smtClean="0"/>
          </a:p>
          <a:p>
            <a:pPr lvl="3"/>
            <a:r>
              <a:rPr lang="zh-TW" altLang="en-US" smtClean="0"/>
              <a:t>第四層</a:t>
            </a:r>
            <a:endParaRPr lang="zh-TW" altLang="en-US" smtClean="0"/>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endParaRPr lang="zh-TW" altLang="en-US" smtClean="0"/>
          </a:p>
        </p:txBody>
      </p:sp>
      <p:sp>
        <p:nvSpPr>
          <p:cNvPr id="5" name="日期版面配置區 4"/>
          <p:cNvSpPr>
            <a:spLocks noGrp="1"/>
          </p:cNvSpPr>
          <p:nvPr>
            <p:ph type="dt" sz="half" idx="10"/>
          </p:nvPr>
        </p:nvSpPr>
        <p:spPr/>
        <p:txBody>
          <a:bodyPr/>
          <a:lstStyle/>
          <a:p>
            <a:fld id="{D51708DC-55AA-4746-80DC-1E003932A828}" type="datetimeFigureOut">
              <a:rPr lang="zh-TW" altLang="en-US" smtClean="0"/>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AA1A5217-0184-439B-92B8-C81D2F75B04D}" type="slidenum">
              <a:rPr lang="zh-TW" altLang="en-US" smtClean="0"/>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endParaRPr lang="zh-TW" altLang="en-US" smtClean="0"/>
          </a:p>
        </p:txBody>
      </p:sp>
      <p:sp>
        <p:nvSpPr>
          <p:cNvPr id="5" name="日期版面配置區 4"/>
          <p:cNvSpPr>
            <a:spLocks noGrp="1"/>
          </p:cNvSpPr>
          <p:nvPr>
            <p:ph type="dt" sz="half" idx="10"/>
          </p:nvPr>
        </p:nvSpPr>
        <p:spPr/>
        <p:txBody>
          <a:bodyPr/>
          <a:lstStyle/>
          <a:p>
            <a:fld id="{D51708DC-55AA-4746-80DC-1E003932A828}" type="datetimeFigureOut">
              <a:rPr lang="zh-TW" altLang="en-US" smtClean="0"/>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AA1A5217-0184-439B-92B8-C81D2F75B04D}" type="slidenum">
              <a:rPr lang="zh-TW" altLang="en-US" smtClean="0"/>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1.jpe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screen"/>
          <a:srcRect/>
          <a:stretch>
            <a:fillRect/>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dirty="0" smtClean="0"/>
              <a:t>按一下以編輯母片文字樣式</a:t>
            </a:r>
            <a:endParaRPr lang="zh-TW" altLang="en-US" dirty="0" smtClean="0"/>
          </a:p>
          <a:p>
            <a:pPr lvl="1"/>
            <a:r>
              <a:rPr lang="zh-TW" altLang="en-US" dirty="0" smtClean="0"/>
              <a:t>第二層</a:t>
            </a:r>
            <a:endParaRPr lang="zh-TW" altLang="en-US" dirty="0" smtClean="0"/>
          </a:p>
          <a:p>
            <a:pPr lvl="2"/>
            <a:r>
              <a:rPr lang="zh-TW" altLang="en-US" dirty="0" smtClean="0"/>
              <a:t>第三層</a:t>
            </a:r>
            <a:endParaRPr lang="zh-TW" altLang="en-US" dirty="0" smtClean="0"/>
          </a:p>
          <a:p>
            <a:pPr lvl="3"/>
            <a:r>
              <a:rPr lang="zh-TW" altLang="en-US" dirty="0" smtClean="0"/>
              <a:t>第四層</a:t>
            </a:r>
            <a:endParaRPr lang="zh-TW" altLang="en-US" dirty="0" smtClean="0"/>
          </a:p>
          <a:p>
            <a:pPr lvl="4"/>
            <a:r>
              <a:rPr lang="zh-TW" altLang="en-US" dirty="0" smtClean="0"/>
              <a:t>第五層</a:t>
            </a:r>
            <a:endParaRPr lang="zh-TW" altLang="en-US" dirty="0"/>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lumMod val="75000"/>
                  </a:schemeClr>
                </a:solidFill>
              </a:defRPr>
            </a:lvl1pPr>
          </a:lstStyle>
          <a:p>
            <a:fld id="{D51708DC-55AA-4746-80DC-1E003932A828}" type="datetimeFigureOut">
              <a:rPr lang="zh-TW" altLang="en-US" smtClean="0"/>
            </a:fld>
            <a:endParaRPr lang="zh-TW" altLang="en-US" dirty="0"/>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lumMod val="75000"/>
                  </a:schemeClr>
                </a:solidFill>
              </a:defRPr>
            </a:lvl1pPr>
          </a:lstStyle>
          <a:p>
            <a:endParaRPr lang="zh-TW" altLang="en-US" dirty="0"/>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lumMod val="75000"/>
                  </a:schemeClr>
                </a:solidFill>
              </a:defRPr>
            </a:lvl1pPr>
          </a:lstStyle>
          <a:p>
            <a:fld id="{AA1A5217-0184-439B-92B8-C81D2F75B04D}" type="slidenum">
              <a:rPr lang="zh-TW" altLang="en-US" smtClean="0"/>
            </a:fld>
            <a:endParaRPr lang="zh-TW"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b="1" kern="1200">
          <a:solidFill>
            <a:schemeClr val="bg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b="1" kern="1200">
          <a:solidFill>
            <a:schemeClr val="bg1"/>
          </a:solidFill>
          <a:effectLst>
            <a:outerShdw blurRad="38100" dist="38100" dir="2700000" algn="tl">
              <a:srgbClr val="000000">
                <a:alpha val="43137"/>
              </a:srgbClr>
            </a:outerShdw>
          </a:effectLst>
          <a:latin typeface="+mn-lt"/>
          <a:ea typeface="+mn-ea"/>
          <a:cs typeface="+mn-cs"/>
        </a:defRPr>
      </a:lvl1pPr>
      <a:lvl2pPr marL="742950" indent="-285750" algn="l" defTabSz="914400" rtl="0" eaLnBrk="1" latinLnBrk="0" hangingPunct="1">
        <a:spcBef>
          <a:spcPct val="20000"/>
        </a:spcBef>
        <a:buFont typeface="Arial" pitchFamily="34" charset="0"/>
        <a:buChar char="–"/>
        <a:defRPr sz="2800" b="1" kern="1200">
          <a:solidFill>
            <a:schemeClr val="bg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spcBef>
          <a:spcPct val="20000"/>
        </a:spcBef>
        <a:buFont typeface="Arial" pitchFamily="34" charset="0"/>
        <a:buChar char="•"/>
        <a:defRPr sz="2400" b="1" kern="1200">
          <a:solidFill>
            <a:schemeClr val="bg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spcBef>
          <a:spcPct val="20000"/>
        </a:spcBef>
        <a:buFont typeface="Arial" pitchFamily="34" charset="0"/>
        <a:buChar char="–"/>
        <a:defRPr sz="2000" b="1" kern="1200">
          <a:solidFill>
            <a:schemeClr val="bg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spcBef>
          <a:spcPct val="20000"/>
        </a:spcBef>
        <a:buFont typeface="Arial" pitchFamily="34" charset="0"/>
        <a:buChar char="»"/>
        <a:defRPr sz="2000" b="1" kern="1200">
          <a:solidFill>
            <a:schemeClr val="bg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2.xml"/><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3.xml"/><Relationship Id="rId7" Type="http://schemas.openxmlformats.org/officeDocument/2006/relationships/slideLayout" Target="../slideLayouts/slideLayout2.xml"/><Relationship Id="rId6" Type="http://schemas.openxmlformats.org/officeDocument/2006/relationships/hyperlink" Target="http://zh.wikipedia.org/wiki/%E6%A1%80" TargetMode="External"/><Relationship Id="rId5" Type="http://schemas.openxmlformats.org/officeDocument/2006/relationships/hyperlink" Target="http://zh.wikipedia.org/wiki/%E5%A4%8F%E6%9C%9D" TargetMode="External"/><Relationship Id="rId4" Type="http://schemas.openxmlformats.org/officeDocument/2006/relationships/hyperlink" Target="http://zh.wikipedia.org/wiki/%E7%AB%B9%E6%9B%B8%E7%B4%80%E5%B9%B4" TargetMode="External"/><Relationship Id="rId3" Type="http://schemas.openxmlformats.org/officeDocument/2006/relationships/hyperlink" Target="http://zh.wikipedia.org/wiki/%E5%89%8D687%E5%B9%B4" TargetMode="External"/><Relationship Id="rId2" Type="http://schemas.openxmlformats.org/officeDocument/2006/relationships/hyperlink" Target="http://zh.wikipedia.org/wiki/%E5%A4%A9%E7%90%B4%E5%BA%A7%E6%B5%81%E6%98%9F%E9%9B%A8" TargetMode="External"/><Relationship Id="rId1" Type="http://schemas.openxmlformats.org/officeDocument/2006/relationships/hyperlink" Target="http://zh.wikipedia.org/wiki/%E4%B8%AD%E5%9B%BD"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11.png"/></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17.xml"/><Relationship Id="rId7" Type="http://schemas.openxmlformats.org/officeDocument/2006/relationships/vmlDrawing" Target="../drawings/vmlDrawing1.vml"/><Relationship Id="rId6" Type="http://schemas.openxmlformats.org/officeDocument/2006/relationships/slideLayout" Target="../slideLayouts/slideLayout12.xml"/><Relationship Id="rId5" Type="http://schemas.openxmlformats.org/officeDocument/2006/relationships/image" Target="../media/image15.emf"/><Relationship Id="rId4" Type="http://schemas.openxmlformats.org/officeDocument/2006/relationships/oleObject" Target="../embeddings/Workbook2.xls"/><Relationship Id="rId3" Type="http://schemas.openxmlformats.org/officeDocument/2006/relationships/image" Target="../media/image14.jpeg"/><Relationship Id="rId2" Type="http://schemas.openxmlformats.org/officeDocument/2006/relationships/image" Target="../media/image13.emf"/><Relationship Id="rId1" Type="http://schemas.openxmlformats.org/officeDocument/2006/relationships/oleObject" Target="../embeddings/Workbook1.xls"/></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8.xml"/><Relationship Id="rId7" Type="http://schemas.openxmlformats.org/officeDocument/2006/relationships/vmlDrawing" Target="../drawings/vmlDrawing2.vml"/><Relationship Id="rId6" Type="http://schemas.openxmlformats.org/officeDocument/2006/relationships/slideLayout" Target="../slideLayouts/slideLayout12.xml"/><Relationship Id="rId5" Type="http://schemas.openxmlformats.org/officeDocument/2006/relationships/image" Target="../media/image15.emf"/><Relationship Id="rId4" Type="http://schemas.openxmlformats.org/officeDocument/2006/relationships/oleObject" Target="../embeddings/Workbook4.xls"/><Relationship Id="rId3" Type="http://schemas.openxmlformats.org/officeDocument/2006/relationships/image" Target="../media/image14.jpeg"/><Relationship Id="rId2" Type="http://schemas.openxmlformats.org/officeDocument/2006/relationships/image" Target="../media/image13.emf"/><Relationship Id="rId1" Type="http://schemas.openxmlformats.org/officeDocument/2006/relationships/oleObject" Target="../embeddings/Workbook3.xls"/></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image" Target="../media/image18.jpeg"/></Relationships>
</file>

<file path=ppt/slides/_rels/slide23.xml.rels><?xml version="1.0" encoding="UTF-8" standalone="yes"?>
<Relationships xmlns="http://schemas.openxmlformats.org/package/2006/relationships"><Relationship Id="rId7" Type="http://schemas.openxmlformats.org/officeDocument/2006/relationships/notesSlide" Target="../notesSlides/notesSlide23.xml"/><Relationship Id="rId6"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 Id="rId3" Type="http://schemas.openxmlformats.org/officeDocument/2006/relationships/image" Target="../media/image19.png"/><Relationship Id="rId2" Type="http://schemas.microsoft.com/office/2007/relationships/media" Target="file:///D:\&#27700;&#26143;&#20940;&#26085;\transit_171sm.mov" TargetMode="External"/><Relationship Id="rId1" Type="http://schemas.openxmlformats.org/officeDocument/2006/relationships/video" Target="file:///D:\&#27700;&#26143;&#20940;&#26085;\transit_171sm.mov" TargetMode="External"/></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7.xml"/><Relationship Id="rId2" Type="http://schemas.openxmlformats.org/officeDocument/2006/relationships/hyperlink" Target="http://www.tam.gov.tw/news/2003/highlight/03050702.htm" TargetMode="External"/><Relationship Id="rId1"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image" Target="../media/image23.jpe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2.xml"/><Relationship Id="rId2" Type="http://schemas.openxmlformats.org/officeDocument/2006/relationships/image" Target="../media/image25.GIF"/><Relationship Id="rId1" Type="http://schemas.openxmlformats.org/officeDocument/2006/relationships/image" Target="../media/image24.jpe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2.xml"/><Relationship Id="rId2" Type="http://schemas.openxmlformats.org/officeDocument/2006/relationships/image" Target="../media/image27.jpeg"/><Relationship Id="rId1" Type="http://schemas.openxmlformats.org/officeDocument/2006/relationships/image" Target="../media/image26.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image" Target="../media/image28.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4.xml"/><Relationship Id="rId2" Type="http://schemas.openxmlformats.org/officeDocument/2006/relationships/image" Target="../media/image31.png"/><Relationship Id="rId1"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image" Target="../media/image33.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image" Target="../media/image34.GIF"/></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image" Target="../media/image1.tiff"/></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image" Target="../media/image35.jpeg"/></Relationships>
</file>

<file path=ppt/slides/_rels/slide36.xml.rels><?xml version="1.0" encoding="UTF-8" standalone="yes"?>
<Relationships xmlns="http://schemas.openxmlformats.org/package/2006/relationships"><Relationship Id="rId6" Type="http://schemas.openxmlformats.org/officeDocument/2006/relationships/notesSlide" Target="../notesSlides/notesSlide36.xml"/><Relationship Id="rId5" Type="http://schemas.openxmlformats.org/officeDocument/2006/relationships/vmlDrawing" Target="../drawings/vmlDrawing3.vml"/><Relationship Id="rId4" Type="http://schemas.openxmlformats.org/officeDocument/2006/relationships/slideLayout" Target="../slideLayouts/slideLayout4.xml"/><Relationship Id="rId3" Type="http://schemas.openxmlformats.org/officeDocument/2006/relationships/image" Target="../media/image37.wmf"/><Relationship Id="rId2" Type="http://schemas.openxmlformats.org/officeDocument/2006/relationships/oleObject" Target="../embeddings/oleObject1.bin"/><Relationship Id="rId1" Type="http://schemas.openxmlformats.org/officeDocument/2006/relationships/image" Target="../media/image36.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image" Target="../media/image38.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image" Target="../media/image39.GIF"/></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image" Target="../media/image40.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40.xml.rels><?xml version="1.0" encoding="UTF-8" standalone="yes"?>
<Relationships xmlns="http://schemas.openxmlformats.org/package/2006/relationships"><Relationship Id="rId4" Type="http://schemas.openxmlformats.org/officeDocument/2006/relationships/notesSlide" Target="../notesSlides/notesSlide40.xml"/><Relationship Id="rId3" Type="http://schemas.openxmlformats.org/officeDocument/2006/relationships/slideLayout" Target="../slideLayouts/slideLayout7.xml"/><Relationship Id="rId2" Type="http://schemas.openxmlformats.org/officeDocument/2006/relationships/image" Target="../media/image42.jpeg"/><Relationship Id="rId1" Type="http://schemas.openxmlformats.org/officeDocument/2006/relationships/image" Target="../media/image41.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3.xml"/><Relationship Id="rId1" Type="http://schemas.openxmlformats.org/officeDocument/2006/relationships/image" Target="../media/image43.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image" Target="../media/image44.jpeg"/></Relationships>
</file>

<file path=ppt/slides/_rels/slide45.xml.rels><?xml version="1.0" encoding="UTF-8" standalone="yes"?>
<Relationships xmlns="http://schemas.openxmlformats.org/package/2006/relationships"><Relationship Id="rId4" Type="http://schemas.openxmlformats.org/officeDocument/2006/relationships/notesSlide" Target="../notesSlides/notesSlide45.xml"/><Relationship Id="rId3" Type="http://schemas.openxmlformats.org/officeDocument/2006/relationships/slideLayout" Target="../slideLayouts/slideLayout14.xml"/><Relationship Id="rId2" Type="http://schemas.openxmlformats.org/officeDocument/2006/relationships/image" Target="../media/image46.png"/><Relationship Id="rId1" Type="http://schemas.openxmlformats.org/officeDocument/2006/relationships/image" Target="../media/image45.jpe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2.xml"/><Relationship Id="rId1" Type="http://schemas.openxmlformats.org/officeDocument/2006/relationships/image" Target="../media/image47.jpe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2.xml"/><Relationship Id="rId1" Type="http://schemas.openxmlformats.org/officeDocument/2006/relationships/image" Target="../media/image48.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image" Target="../media/image49.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image" Target="../media/image50.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4" Type="http://schemas.openxmlformats.org/officeDocument/2006/relationships/notesSlide" Target="../notesSlides/notesSlide55.xml"/><Relationship Id="rId3" Type="http://schemas.openxmlformats.org/officeDocument/2006/relationships/slideLayout" Target="../slideLayouts/slideLayout2.xml"/><Relationship Id="rId2" Type="http://schemas.openxmlformats.org/officeDocument/2006/relationships/image" Target="../media/image51.jpeg"/><Relationship Id="rId1" Type="http://schemas.openxmlformats.org/officeDocument/2006/relationships/hyperlink" Target="http://tamweb.tam.gov.tw/v3/tw/item_img/2015_4th/mars_ring750.jpg"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4" Type="http://schemas.openxmlformats.org/officeDocument/2006/relationships/notesSlide" Target="../notesSlides/notesSlide59.xml"/><Relationship Id="rId3" Type="http://schemas.openxmlformats.org/officeDocument/2006/relationships/slideLayout" Target="../slideLayouts/slideLayout2.xml"/><Relationship Id="rId2" Type="http://schemas.openxmlformats.org/officeDocument/2006/relationships/image" Target="../media/image53.GIF"/><Relationship Id="rId1" Type="http://schemas.openxmlformats.org/officeDocument/2006/relationships/image" Target="../media/image52.GI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7.xml"/><Relationship Id="rId1" Type="http://schemas.openxmlformats.org/officeDocument/2006/relationships/image" Target="../media/image54.GIF"/></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image" Target="../media/image55.GIF"/></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7.xml"/><Relationship Id="rId1" Type="http://schemas.openxmlformats.org/officeDocument/2006/relationships/image" Target="../media/image56.GIF"/></Relationships>
</file>

<file path=ppt/slides/_rels/slide63.xml.rels><?xml version="1.0" encoding="UTF-8" standalone="yes"?>
<Relationships xmlns="http://schemas.openxmlformats.org/package/2006/relationships"><Relationship Id="rId4" Type="http://schemas.openxmlformats.org/officeDocument/2006/relationships/notesSlide" Target="../notesSlides/notesSlide63.xml"/><Relationship Id="rId3" Type="http://schemas.openxmlformats.org/officeDocument/2006/relationships/slideLayout" Target="../slideLayouts/slideLayout2.xml"/><Relationship Id="rId2" Type="http://schemas.openxmlformats.org/officeDocument/2006/relationships/image" Target="../media/image57.jpeg"/><Relationship Id="rId1" Type="http://schemas.openxmlformats.org/officeDocument/2006/relationships/hyperlink" Target="https://www.youtube.com/watch?list=PLTiv_XWHnOZoFCYPi25rbz5gMM01ZHY-1&amp;v=nJiw2NxqoBU&amp;feature=player_embedded" TargetMode="Externa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7.xml"/><Relationship Id="rId1" Type="http://schemas.openxmlformats.org/officeDocument/2006/relationships/image" Target="../media/image58.jpe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image" Target="../media/image59.jpe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image" Target="../media/image60.jpe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hyperlink" Target="http://globeatnight-network.org/" TargetMode="External"/></Relationships>
</file>

<file path=ppt/slides/_rels/slide68.xml.rels><?xml version="1.0" encoding="UTF-8" standalone="yes"?>
<Relationships xmlns="http://schemas.openxmlformats.org/package/2006/relationships"><Relationship Id="rId4" Type="http://schemas.openxmlformats.org/officeDocument/2006/relationships/notesSlide" Target="../notesSlides/notesSlide68.xml"/><Relationship Id="rId3" Type="http://schemas.openxmlformats.org/officeDocument/2006/relationships/slideLayout" Target="../slideLayouts/slideLayout2.xml"/><Relationship Id="rId2" Type="http://schemas.openxmlformats.org/officeDocument/2006/relationships/image" Target="../media/image61.png"/><Relationship Id="rId1" Type="http://schemas.openxmlformats.org/officeDocument/2006/relationships/hyperlink" Target="http://globeatnight-network.org/"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7.xml"/><Relationship Id="rId4" Type="http://schemas.openxmlformats.org/officeDocument/2006/relationships/hyperlink" Target="http://www.imo.net/" TargetMode="External"/><Relationship Id="rId3" Type="http://schemas.openxmlformats.org/officeDocument/2006/relationships/image" Target="../media/image4.png"/><Relationship Id="rId2" Type="http://schemas.microsoft.com/office/2007/relationships/media" Target="file:///D:\&#25945;&#23416;&#36039;&#26009;\solsys\comet&amp;meteor\meteor\ev_20150730_044057A_07A.avi" TargetMode="External"/><Relationship Id="rId1" Type="http://schemas.openxmlformats.org/officeDocument/2006/relationships/video" Target="file:///D:\&#25945;&#23416;&#36039;&#26009;\solsys\comet&amp;meteor\meteor\ev_20150730_044057A_07A.avi"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en-US" altLang="zh-TW" b="1" dirty="0" smtClean="0">
                <a:solidFill>
                  <a:schemeClr val="accent6">
                    <a:lumMod val="60000"/>
                    <a:lumOff val="40000"/>
                  </a:schemeClr>
                </a:solidFill>
                <a:effectLst>
                  <a:outerShdw blurRad="38100" dist="38100" dir="2700000" algn="tl">
                    <a:srgbClr val="000000">
                      <a:alpha val="43137"/>
                    </a:srgbClr>
                  </a:outerShdw>
                </a:effectLst>
              </a:rPr>
              <a:t>2016.05</a:t>
            </a:r>
            <a:r>
              <a:rPr lang="zh-TW" altLang="en-US" b="1" dirty="0" smtClean="0">
                <a:solidFill>
                  <a:schemeClr val="accent6">
                    <a:lumMod val="60000"/>
                    <a:lumOff val="40000"/>
                  </a:schemeClr>
                </a:solidFill>
                <a:effectLst>
                  <a:outerShdw blurRad="38100" dist="38100" dir="2700000" algn="tl">
                    <a:srgbClr val="000000">
                      <a:alpha val="43137"/>
                    </a:srgbClr>
                  </a:outerShdw>
                </a:effectLst>
              </a:rPr>
              <a:t>  宇宙纪事</a:t>
            </a:r>
            <a:endParaRPr lang="zh-TW" altLang="en-US" b="1" dirty="0">
              <a:solidFill>
                <a:schemeClr val="accent6">
                  <a:lumMod val="60000"/>
                  <a:lumOff val="40000"/>
                </a:schemeClr>
              </a:solidFill>
              <a:effectLst>
                <a:outerShdw blurRad="38100" dist="38100" dir="2700000" algn="tl">
                  <a:srgbClr val="000000">
                    <a:alpha val="43137"/>
                  </a:srgbClr>
                </a:outerShdw>
              </a:effectLst>
            </a:endParaRPr>
          </a:p>
        </p:txBody>
      </p:sp>
      <p:sp>
        <p:nvSpPr>
          <p:cNvPr id="3" name="副標題 2"/>
          <p:cNvSpPr>
            <a:spLocks noGrp="1"/>
          </p:cNvSpPr>
          <p:nvPr>
            <p:ph type="subTitle" idx="1"/>
          </p:nvPr>
        </p:nvSpPr>
        <p:spPr/>
        <p:txBody>
          <a:bodyPr/>
          <a:lstStyle/>
          <a:p>
            <a:r>
              <a:rPr lang="zh-TW" altLang="en-US" b="1" dirty="0">
                <a:effectLst>
                  <a:outerShdw blurRad="38100" dist="38100" dir="2700000" algn="tl">
                    <a:srgbClr val="000000">
                      <a:alpha val="43137"/>
                    </a:srgbClr>
                  </a:outerShdw>
                </a:effectLst>
              </a:rPr>
              <a:t>台北市立天文科学教育</a:t>
            </a:r>
            <a:r>
              <a:rPr lang="zh-TW" altLang="en-US" b="1" dirty="0" smtClean="0">
                <a:effectLst>
                  <a:outerShdw blurRad="38100" dist="38100" dir="2700000" algn="tl">
                    <a:srgbClr val="000000">
                      <a:alpha val="43137"/>
                    </a:srgbClr>
                  </a:outerShdw>
                </a:effectLst>
              </a:rPr>
              <a:t>馆</a:t>
            </a:r>
            <a:endParaRPr lang="en-US" altLang="zh-TW" b="1" dirty="0" smtClean="0">
              <a:effectLst>
                <a:outerShdw blurRad="38100" dist="38100" dir="2700000" algn="tl">
                  <a:srgbClr val="000000">
                    <a:alpha val="43137"/>
                  </a:srgbClr>
                </a:outerShdw>
              </a:effectLst>
            </a:endParaRPr>
          </a:p>
          <a:p>
            <a:r>
              <a:rPr lang="zh-TW" altLang="en-US" b="1" dirty="0">
                <a:effectLst>
                  <a:outerShdw blurRad="38100" dist="38100" dir="2700000" algn="tl">
                    <a:srgbClr val="000000">
                      <a:alpha val="43137"/>
                    </a:srgbClr>
                  </a:outerShdw>
                </a:effectLst>
              </a:rPr>
              <a:t>助理</a:t>
            </a:r>
            <a:r>
              <a:rPr lang="zh-TW" altLang="en-US" b="1" dirty="0" smtClean="0">
                <a:effectLst>
                  <a:outerShdw blurRad="38100" dist="38100" dir="2700000" algn="tl">
                    <a:srgbClr val="000000">
                      <a:alpha val="43137"/>
                    </a:srgbClr>
                  </a:outerShdw>
                </a:effectLst>
              </a:rPr>
              <a:t>研究员  张桂兰</a:t>
            </a:r>
            <a:endParaRPr lang="en-US" altLang="zh-TW" b="1" dirty="0" smtClean="0">
              <a:effectLst>
                <a:outerShdw blurRad="38100" dist="38100" dir="2700000" algn="tl">
                  <a:srgbClr val="000000">
                    <a:alpha val="43137"/>
                  </a:srgbClr>
                </a:outerShdw>
              </a:effectLst>
            </a:endParaRPr>
          </a:p>
          <a:p>
            <a:r>
              <a:rPr lang="en-US" altLang="zh-TW" b="1" dirty="0" smtClean="0">
                <a:effectLst>
                  <a:outerShdw blurRad="38100" dist="38100" dir="2700000" algn="tl">
                    <a:srgbClr val="000000">
                      <a:alpha val="43137"/>
                    </a:srgbClr>
                  </a:outerShdw>
                </a:effectLst>
              </a:rPr>
              <a:t>(02)28314551</a:t>
            </a:r>
            <a:r>
              <a:rPr lang="zh-TW" altLang="en-US" b="1" dirty="0" smtClean="0">
                <a:effectLst>
                  <a:outerShdw blurRad="38100" dist="38100" dir="2700000" algn="tl">
                    <a:srgbClr val="000000">
                      <a:alpha val="43137"/>
                    </a:srgbClr>
                  </a:outerShdw>
                </a:effectLst>
              </a:rPr>
              <a:t>＃</a:t>
            </a:r>
            <a:r>
              <a:rPr lang="en-US" altLang="zh-TW" b="1" dirty="0" smtClean="0">
                <a:effectLst>
                  <a:outerShdw blurRad="38100" dist="38100" dir="2700000" algn="tl">
                    <a:srgbClr val="000000">
                      <a:alpha val="43137"/>
                    </a:srgbClr>
                  </a:outerShdw>
                </a:effectLst>
              </a:rPr>
              <a:t>302</a:t>
            </a:r>
            <a:endParaRPr lang="zh-TW" altLang="en-US" b="1" dirty="0">
              <a:effectLst>
                <a:outerShdw blurRad="38100" dist="38100" dir="2700000" algn="tl">
                  <a:srgbClr val="000000">
                    <a:alpha val="43137"/>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日期版面配置區 3"/>
          <p:cNvSpPr>
            <a:spLocks noGrp="1"/>
          </p:cNvSpPr>
          <p:nvPr>
            <p:ph type="dt" sz="quarter" idx="10"/>
          </p:nvPr>
        </p:nvSpPr>
        <p:spPr>
          <a:noFill/>
        </p:spPr>
        <p:txBody>
          <a:bodyPr/>
          <a:lstStyle/>
          <a:p>
            <a:r>
              <a:rPr lang="zh-TW" altLang="en-US">
                <a:ea typeface="新細明體" charset="-120"/>
              </a:rPr>
              <a:t>2</a:t>
            </a:r>
            <a:r>
              <a:rPr lang="en-US" altLang="zh-TW">
                <a:ea typeface="新細明體" charset="-120"/>
              </a:rPr>
              <a:t>016/4/29</a:t>
            </a:r>
            <a:endParaRPr lang="en-US" altLang="zh-TW">
              <a:ea typeface="新細明體" charset="-120"/>
            </a:endParaRPr>
          </a:p>
        </p:txBody>
      </p:sp>
      <p:sp>
        <p:nvSpPr>
          <p:cNvPr id="37890" name="Rectangle 2"/>
          <p:cNvSpPr>
            <a:spLocks noGrp="1" noChangeArrowheads="1"/>
          </p:cNvSpPr>
          <p:nvPr>
            <p:ph type="title"/>
          </p:nvPr>
        </p:nvSpPr>
        <p:spPr/>
        <p:txBody>
          <a:bodyPr/>
          <a:lstStyle/>
          <a:p>
            <a:pPr eaLnBrk="1" hangingPunct="1">
              <a:defRPr/>
            </a:pPr>
            <a:r>
              <a:rPr lang="zh-TW" altLang="en-US" smtClean="0"/>
              <a:t>流星雨</a:t>
            </a:r>
            <a:endParaRPr lang="zh-TW" altLang="en-US" smtClean="0"/>
          </a:p>
        </p:txBody>
      </p:sp>
      <p:sp>
        <p:nvSpPr>
          <p:cNvPr id="37891" name="Rectangle 3"/>
          <p:cNvSpPr>
            <a:spLocks noGrp="1" noChangeArrowheads="1"/>
          </p:cNvSpPr>
          <p:nvPr>
            <p:ph type="body" idx="1"/>
          </p:nvPr>
        </p:nvSpPr>
        <p:spPr/>
        <p:txBody>
          <a:bodyPr/>
          <a:lstStyle/>
          <a:p>
            <a:pPr eaLnBrk="1" hangingPunct="1">
              <a:defRPr/>
            </a:pPr>
            <a:r>
              <a:rPr lang="zh-TW" altLang="en-US" smtClean="0"/>
              <a:t>定义：</a:t>
            </a:r>
            <a:endParaRPr lang="zh-TW" altLang="en-US" smtClean="0"/>
          </a:p>
          <a:p>
            <a:pPr lvl="1" eaLnBrk="1" hangingPunct="1">
              <a:defRPr/>
            </a:pPr>
            <a:r>
              <a:rPr lang="zh-TW" altLang="en-US" smtClean="0"/>
              <a:t>一个小时内，有</a:t>
            </a:r>
            <a:r>
              <a:rPr lang="en-US" altLang="zh-TW" smtClean="0">
                <a:solidFill>
                  <a:schemeClr val="hlink"/>
                </a:solidFill>
              </a:rPr>
              <a:t>3</a:t>
            </a:r>
            <a:r>
              <a:rPr lang="zh-TW" altLang="en-US" smtClean="0"/>
              <a:t>颗以上流星，似乎来自</a:t>
            </a:r>
            <a:br>
              <a:rPr lang="zh-TW" altLang="en-US" smtClean="0"/>
            </a:br>
            <a:r>
              <a:rPr lang="zh-TW" altLang="en-US" smtClean="0">
                <a:solidFill>
                  <a:schemeClr val="hlink"/>
                </a:solidFill>
              </a:rPr>
              <a:t>同一个点</a:t>
            </a:r>
            <a:r>
              <a:rPr lang="zh-TW" altLang="en-US" smtClean="0"/>
              <a:t>，则定义为同一群流星雨。</a:t>
            </a:r>
            <a:endParaRPr lang="zh-TW" altLang="en-US" smtClean="0"/>
          </a:p>
          <a:p>
            <a:pPr lvl="1" eaLnBrk="1" hangingPunct="1">
              <a:defRPr/>
            </a:pPr>
            <a:r>
              <a:rPr lang="zh-TW" altLang="en-US" smtClean="0"/>
              <a:t>如果非流星雨的成员，则称为「偶发流星」。偶发流星每天都会随机发生。</a:t>
            </a:r>
            <a:endParaRPr lang="zh-TW" altLang="en-US" smtClean="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日期版面配置區 3"/>
          <p:cNvSpPr>
            <a:spLocks noGrp="1"/>
          </p:cNvSpPr>
          <p:nvPr>
            <p:ph type="dt" sz="quarter" idx="10"/>
          </p:nvPr>
        </p:nvSpPr>
        <p:spPr>
          <a:noFill/>
        </p:spPr>
        <p:txBody>
          <a:bodyPr/>
          <a:lstStyle/>
          <a:p>
            <a:r>
              <a:rPr lang="zh-TW" altLang="en-US">
                <a:ea typeface="新細明體" charset="-120"/>
              </a:rPr>
              <a:t>2</a:t>
            </a:r>
            <a:r>
              <a:rPr lang="en-US" altLang="zh-TW">
                <a:ea typeface="新細明體" charset="-120"/>
              </a:rPr>
              <a:t>016/4/29</a:t>
            </a:r>
            <a:endParaRPr lang="en-US" altLang="zh-TW">
              <a:ea typeface="新細明體" charset="-120"/>
            </a:endParaRPr>
          </a:p>
        </p:txBody>
      </p:sp>
      <p:sp>
        <p:nvSpPr>
          <p:cNvPr id="37890" name="Rectangle 2"/>
          <p:cNvSpPr>
            <a:spLocks noGrp="1" noChangeArrowheads="1"/>
          </p:cNvSpPr>
          <p:nvPr>
            <p:ph type="title"/>
          </p:nvPr>
        </p:nvSpPr>
        <p:spPr/>
        <p:txBody>
          <a:bodyPr/>
          <a:lstStyle/>
          <a:p>
            <a:pPr eaLnBrk="1" hangingPunct="1">
              <a:defRPr/>
            </a:pPr>
            <a:r>
              <a:rPr lang="zh-TW" altLang="en-US" smtClean="0"/>
              <a:t>流星雨</a:t>
            </a:r>
            <a:endParaRPr lang="zh-TW" altLang="en-US" smtClean="0"/>
          </a:p>
        </p:txBody>
      </p:sp>
      <p:sp>
        <p:nvSpPr>
          <p:cNvPr id="37891" name="Rectangle 3"/>
          <p:cNvSpPr>
            <a:spLocks noGrp="1" noChangeArrowheads="1"/>
          </p:cNvSpPr>
          <p:nvPr>
            <p:ph type="body" idx="1"/>
          </p:nvPr>
        </p:nvSpPr>
        <p:spPr/>
        <p:txBody>
          <a:bodyPr/>
          <a:lstStyle/>
          <a:p>
            <a:pPr eaLnBrk="1" hangingPunct="1">
              <a:defRPr/>
            </a:pPr>
            <a:r>
              <a:rPr lang="zh-TW" altLang="en-US" smtClean="0"/>
              <a:t>定义：</a:t>
            </a:r>
            <a:endParaRPr lang="zh-TW" altLang="en-US" smtClean="0"/>
          </a:p>
          <a:p>
            <a:pPr lvl="1" eaLnBrk="1" hangingPunct="1">
              <a:defRPr/>
            </a:pPr>
            <a:r>
              <a:rPr lang="zh-TW" altLang="en-US" smtClean="0"/>
              <a:t>一个小时内，有</a:t>
            </a:r>
            <a:r>
              <a:rPr lang="en-US" altLang="zh-TW" smtClean="0">
                <a:solidFill>
                  <a:schemeClr val="hlink"/>
                </a:solidFill>
              </a:rPr>
              <a:t>3</a:t>
            </a:r>
            <a:r>
              <a:rPr lang="zh-TW" altLang="en-US" smtClean="0"/>
              <a:t>颗以上流星，似乎来自</a:t>
            </a:r>
            <a:br>
              <a:rPr lang="zh-TW" altLang="en-US" smtClean="0"/>
            </a:br>
            <a:r>
              <a:rPr lang="zh-TW" altLang="en-US" smtClean="0">
                <a:solidFill>
                  <a:schemeClr val="hlink"/>
                </a:solidFill>
              </a:rPr>
              <a:t>同一个点</a:t>
            </a:r>
            <a:r>
              <a:rPr lang="zh-TW" altLang="en-US" smtClean="0"/>
              <a:t>，则定义为同一群流星雨。</a:t>
            </a:r>
            <a:endParaRPr lang="zh-TW" altLang="en-US" smtClean="0"/>
          </a:p>
          <a:p>
            <a:pPr lvl="1" eaLnBrk="1" hangingPunct="1">
              <a:defRPr/>
            </a:pPr>
            <a:r>
              <a:rPr lang="zh-TW" altLang="en-US" smtClean="0"/>
              <a:t>如果非流星雨的成员，则称为「偶发流星」。偶发流星每天都会随机发生。</a:t>
            </a:r>
            <a:endParaRPr lang="zh-TW" altLang="en-US" smtClean="0"/>
          </a:p>
        </p:txBody>
      </p:sp>
      <p:sp>
        <p:nvSpPr>
          <p:cNvPr id="37892" name="AutoShape 4"/>
          <p:cNvSpPr>
            <a:spLocks noChangeArrowheads="1"/>
          </p:cNvSpPr>
          <p:nvPr/>
        </p:nvSpPr>
        <p:spPr bwMode="auto">
          <a:xfrm rot="10800000">
            <a:off x="1403350" y="3573463"/>
            <a:ext cx="2232025" cy="863600"/>
          </a:xfrm>
          <a:prstGeom prst="wedgeEllipseCallout">
            <a:avLst>
              <a:gd name="adj1" fmla="val 28588"/>
              <a:gd name="adj2" fmla="val 104407"/>
            </a:avLst>
          </a:prstGeom>
          <a:solidFill>
            <a:schemeClr val="accent1"/>
          </a:solidFill>
          <a:ln w="9525">
            <a:solidFill>
              <a:schemeClr val="tx1"/>
            </a:solidFill>
            <a:miter lim="800000"/>
          </a:ln>
        </p:spPr>
        <p:txBody>
          <a:bodyPr rot="10800000"/>
          <a:lstStyle/>
          <a:p>
            <a:pPr algn="ctr"/>
            <a:r>
              <a:rPr lang="zh-TW" altLang="en-US" b="1">
                <a:solidFill>
                  <a:srgbClr val="000066"/>
                </a:solidFill>
              </a:rPr>
              <a:t>这个点称为</a:t>
            </a:r>
            <a:br>
              <a:rPr lang="zh-TW" altLang="en-US" b="1">
                <a:solidFill>
                  <a:srgbClr val="000066"/>
                </a:solidFill>
              </a:rPr>
            </a:br>
            <a:r>
              <a:rPr lang="zh-TW" altLang="en-US" b="1">
                <a:solidFill>
                  <a:srgbClr val="000066"/>
                </a:solidFill>
              </a:rPr>
              <a:t>「辐射点」</a:t>
            </a:r>
            <a:endParaRPr lang="zh-TW" altLang="en-US" b="1">
              <a:solidFill>
                <a:srgbClr val="000066"/>
              </a:solidFill>
            </a:endParaRPr>
          </a:p>
        </p:txBody>
      </p:sp>
      <p:sp>
        <p:nvSpPr>
          <p:cNvPr id="37893" name="AutoShape 5"/>
          <p:cNvSpPr>
            <a:spLocks noChangeArrowheads="1"/>
          </p:cNvSpPr>
          <p:nvPr/>
        </p:nvSpPr>
        <p:spPr bwMode="auto">
          <a:xfrm>
            <a:off x="3924300" y="4076700"/>
            <a:ext cx="4535488" cy="1439863"/>
          </a:xfrm>
          <a:prstGeom prst="cloudCallout">
            <a:avLst>
              <a:gd name="adj1" fmla="val -56125"/>
              <a:gd name="adj2" fmla="val -57056"/>
            </a:avLst>
          </a:prstGeom>
          <a:solidFill>
            <a:srgbClr val="FFCC99"/>
          </a:solidFill>
          <a:ln w="9525">
            <a:solidFill>
              <a:schemeClr val="tx1"/>
            </a:solidFill>
            <a:round/>
          </a:ln>
        </p:spPr>
        <p:txBody>
          <a:bodyPr/>
          <a:lstStyle/>
          <a:p>
            <a:pPr algn="ctr"/>
            <a:r>
              <a:rPr lang="zh-TW" altLang="en-US" b="1">
                <a:solidFill>
                  <a:srgbClr val="000066"/>
                </a:solidFill>
              </a:rPr>
              <a:t>辐射点在那个星座里，就用这个星座或辐射点附近的亮星为流星雨命名</a:t>
            </a:r>
            <a:endParaRPr lang="zh-TW" altLang="en-US" b="1">
              <a:solidFill>
                <a:srgbClr val="000066"/>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8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animBg="1"/>
      <p:bldP spid="378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日期版面配置區 3"/>
          <p:cNvSpPr>
            <a:spLocks noGrp="1"/>
          </p:cNvSpPr>
          <p:nvPr>
            <p:ph type="dt" sz="quarter" idx="10"/>
          </p:nvPr>
        </p:nvSpPr>
        <p:spPr>
          <a:noFill/>
        </p:spPr>
        <p:txBody>
          <a:bodyPr/>
          <a:lstStyle/>
          <a:p>
            <a:r>
              <a:rPr lang="zh-TW" altLang="en-US">
                <a:ea typeface="新細明體" charset="-120"/>
              </a:rPr>
              <a:t>2</a:t>
            </a:r>
            <a:r>
              <a:rPr lang="en-US" altLang="zh-TW">
                <a:ea typeface="新細明體" charset="-120"/>
              </a:rPr>
              <a:t>016/4/29</a:t>
            </a:r>
            <a:endParaRPr lang="en-US" altLang="zh-TW">
              <a:ea typeface="新細明體" charset="-120"/>
            </a:endParaRPr>
          </a:p>
        </p:txBody>
      </p:sp>
      <p:sp>
        <p:nvSpPr>
          <p:cNvPr id="38914" name="Rectangle 2"/>
          <p:cNvSpPr>
            <a:spLocks noGrp="1" noChangeArrowheads="1"/>
          </p:cNvSpPr>
          <p:nvPr>
            <p:ph type="body" idx="1"/>
          </p:nvPr>
        </p:nvSpPr>
        <p:spPr>
          <a:xfrm>
            <a:off x="539750" y="1268413"/>
            <a:ext cx="8229600" cy="4525962"/>
          </a:xfrm>
        </p:spPr>
        <p:txBody>
          <a:bodyPr/>
          <a:lstStyle/>
          <a:p>
            <a:pPr eaLnBrk="1" hangingPunct="1">
              <a:defRPr/>
            </a:pPr>
            <a:r>
              <a:rPr lang="zh-TW" altLang="en-US" smtClean="0"/>
              <a:t>例如：狮子座流星雨</a:t>
            </a:r>
            <a:endParaRPr lang="zh-TW" altLang="en-US" smtClean="0"/>
          </a:p>
        </p:txBody>
      </p:sp>
      <p:pic>
        <p:nvPicPr>
          <p:cNvPr id="15364" name="Picture 3" descr="407-2001-lleonids10USM"/>
          <p:cNvPicPr>
            <a:picLocks noChangeAspect="1" noChangeArrowheads="1"/>
          </p:cNvPicPr>
          <p:nvPr/>
        </p:nvPicPr>
        <p:blipFill>
          <a:blip r:embed="rId1" cstate="screen"/>
          <a:srcRect/>
          <a:stretch>
            <a:fillRect/>
          </a:stretch>
        </p:blipFill>
        <p:spPr bwMode="auto">
          <a:xfrm>
            <a:off x="1258888" y="2046288"/>
            <a:ext cx="7273925" cy="4778375"/>
          </a:xfrm>
          <a:prstGeom prst="rect">
            <a:avLst/>
          </a:prstGeom>
          <a:noFill/>
          <a:ln w="9525">
            <a:noFill/>
            <a:miter lim="800000"/>
            <a:headEnd/>
            <a:tailEnd/>
          </a:ln>
        </p:spPr>
      </p:pic>
      <p:pic>
        <p:nvPicPr>
          <p:cNvPr id="38916" name="Picture 4" descr="407-2001-lleonids10-SMOKE-CP"/>
          <p:cNvPicPr>
            <a:picLocks noChangeAspect="1" noChangeArrowheads="1"/>
          </p:cNvPicPr>
          <p:nvPr/>
        </p:nvPicPr>
        <p:blipFill>
          <a:blip r:embed="rId2" cstate="screen"/>
          <a:srcRect/>
          <a:stretch>
            <a:fillRect/>
          </a:stretch>
        </p:blipFill>
        <p:spPr bwMode="auto">
          <a:xfrm>
            <a:off x="1374775" y="2060575"/>
            <a:ext cx="6869113" cy="4748213"/>
          </a:xfrm>
          <a:prstGeom prst="rect">
            <a:avLst/>
          </a:prstGeom>
          <a:noFill/>
          <a:ln w="9525">
            <a:noFill/>
            <a:miter lim="800000"/>
            <a:headEnd/>
            <a:tailEnd/>
          </a:ln>
        </p:spPr>
      </p:pic>
      <p:pic>
        <p:nvPicPr>
          <p:cNvPr id="38917" name="Picture 5" descr="407-2001-lleonidsRADITION1"/>
          <p:cNvPicPr>
            <a:picLocks noChangeAspect="1" noChangeArrowheads="1"/>
          </p:cNvPicPr>
          <p:nvPr/>
        </p:nvPicPr>
        <p:blipFill>
          <a:blip r:embed="rId3" cstate="screen"/>
          <a:srcRect/>
          <a:stretch>
            <a:fillRect/>
          </a:stretch>
        </p:blipFill>
        <p:spPr bwMode="auto">
          <a:xfrm>
            <a:off x="1273175" y="2017713"/>
            <a:ext cx="6985000" cy="48196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dissolve">
                                      <p:cBhvr>
                                        <p:cTn id="7" dur="500"/>
                                        <p:tgtEl>
                                          <p:spTgt spid="3891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8917"/>
                                        </p:tgtEl>
                                        <p:attrNameLst>
                                          <p:attrName>style.visibility</p:attrName>
                                        </p:attrNameLst>
                                      </p:cBhvr>
                                      <p:to>
                                        <p:strVal val="visible"/>
                                      </p:to>
                                    </p:set>
                                    <p:animEffect transition="in" filter="dissolve">
                                      <p:cBhvr>
                                        <p:cTn id="12" dur="500"/>
                                        <p:tgtEl>
                                          <p:spTgt spid="38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日期版面配置區 3"/>
          <p:cNvSpPr>
            <a:spLocks noGrp="1"/>
          </p:cNvSpPr>
          <p:nvPr>
            <p:ph type="dt" sz="quarter" idx="10"/>
          </p:nvPr>
        </p:nvSpPr>
        <p:spPr>
          <a:noFill/>
        </p:spPr>
        <p:txBody>
          <a:bodyPr/>
          <a:lstStyle/>
          <a:p>
            <a:r>
              <a:rPr lang="zh-TW" altLang="en-US">
                <a:ea typeface="新細明體" charset="-120"/>
              </a:rPr>
              <a:t>2</a:t>
            </a:r>
            <a:r>
              <a:rPr lang="en-US" altLang="zh-TW">
                <a:ea typeface="新細明體" charset="-120"/>
              </a:rPr>
              <a:t>016/4/29</a:t>
            </a:r>
            <a:endParaRPr lang="en-US" altLang="zh-TW">
              <a:ea typeface="新細明體" charset="-120"/>
            </a:endParaRPr>
          </a:p>
        </p:txBody>
      </p:sp>
      <p:sp>
        <p:nvSpPr>
          <p:cNvPr id="55298" name="Rectangle 2"/>
          <p:cNvSpPr>
            <a:spLocks noGrp="1" noChangeArrowheads="1"/>
          </p:cNvSpPr>
          <p:nvPr>
            <p:ph type="title"/>
          </p:nvPr>
        </p:nvSpPr>
        <p:spPr/>
        <p:txBody>
          <a:bodyPr/>
          <a:lstStyle/>
          <a:p>
            <a:pPr eaLnBrk="1" hangingPunct="1">
              <a:defRPr/>
            </a:pPr>
            <a:endParaRPr lang="zh-TW" altLang="zh-TW" smtClean="0"/>
          </a:p>
        </p:txBody>
      </p:sp>
      <p:sp>
        <p:nvSpPr>
          <p:cNvPr id="55299" name="Rectangle 3"/>
          <p:cNvSpPr>
            <a:spLocks noGrp="1" noChangeArrowheads="1"/>
          </p:cNvSpPr>
          <p:nvPr>
            <p:ph type="body" idx="1"/>
          </p:nvPr>
        </p:nvSpPr>
        <p:spPr/>
        <p:txBody>
          <a:bodyPr/>
          <a:lstStyle/>
          <a:p>
            <a:pPr eaLnBrk="1" hangingPunct="1">
              <a:defRPr/>
            </a:pPr>
            <a:r>
              <a:rPr lang="zh-TW" altLang="en-US" smtClean="0"/>
              <a:t>世界上最早关于流星雨的记载是</a:t>
            </a:r>
            <a:r>
              <a:rPr lang="zh-TW" altLang="en-US" smtClean="0">
                <a:hlinkClick r:id="rId1" tooltip="中國"/>
              </a:rPr>
              <a:t>中国</a:t>
            </a:r>
            <a:r>
              <a:rPr lang="zh-TW" altLang="en-US" smtClean="0"/>
              <a:t>关于</a:t>
            </a:r>
            <a:r>
              <a:rPr lang="zh-TW" altLang="en-US" smtClean="0">
                <a:hlinkClick r:id="rId2" tooltip="天琴座流星雨"/>
              </a:rPr>
              <a:t>天琴座流星雨</a:t>
            </a:r>
            <a:r>
              <a:rPr lang="zh-TW" altLang="en-US" smtClean="0"/>
              <a:t>的记载，</a:t>
            </a:r>
            <a:r>
              <a:rPr lang="en-US" altLang="zh-TW" smtClean="0"/>
              <a:t>《</a:t>
            </a:r>
            <a:r>
              <a:rPr lang="zh-TW" altLang="en-US" smtClean="0"/>
              <a:t>左传</a:t>
            </a:r>
            <a:r>
              <a:rPr lang="en-US" altLang="zh-TW" smtClean="0"/>
              <a:t>》</a:t>
            </a:r>
            <a:r>
              <a:rPr lang="zh-TW" altLang="en-US" smtClean="0"/>
              <a:t>云，鲁庄公七年（</a:t>
            </a:r>
            <a:r>
              <a:rPr lang="zh-TW" altLang="en-US" smtClean="0">
                <a:hlinkClick r:id="rId3" tooltip="前687年"/>
              </a:rPr>
              <a:t>前</a:t>
            </a:r>
            <a:r>
              <a:rPr lang="en-US" altLang="zh-TW" smtClean="0">
                <a:hlinkClick r:id="rId3" tooltip="前687年"/>
              </a:rPr>
              <a:t>687</a:t>
            </a:r>
            <a:r>
              <a:rPr lang="zh-TW" altLang="en-US" smtClean="0">
                <a:hlinkClick r:id="rId3" tooltip="前687年"/>
              </a:rPr>
              <a:t>年</a:t>
            </a:r>
            <a:r>
              <a:rPr lang="zh-TW" altLang="en-US" smtClean="0"/>
              <a:t>）「夏四月辛卯夜，恒星不见，夜中星陨如雨」。更早的古书</a:t>
            </a:r>
            <a:r>
              <a:rPr lang="en-US" altLang="zh-TW" smtClean="0"/>
              <a:t>《</a:t>
            </a:r>
            <a:r>
              <a:rPr lang="zh-TW" altLang="en-US" smtClean="0">
                <a:hlinkClick r:id="rId4" tooltip="竹書紀年"/>
              </a:rPr>
              <a:t>竹书纪年</a:t>
            </a:r>
            <a:r>
              <a:rPr lang="en-US" altLang="zh-TW" smtClean="0"/>
              <a:t>》</a:t>
            </a:r>
            <a:r>
              <a:rPr lang="zh-TW" altLang="en-US" smtClean="0"/>
              <a:t>中写道：「</a:t>
            </a:r>
            <a:r>
              <a:rPr lang="zh-TW" altLang="en-US" smtClean="0">
                <a:hlinkClick r:id="rId5" tooltip="夏朝"/>
              </a:rPr>
              <a:t>夏</a:t>
            </a:r>
            <a:r>
              <a:rPr lang="zh-TW" altLang="en-US" smtClean="0"/>
              <a:t>帝癸（</a:t>
            </a:r>
            <a:r>
              <a:rPr lang="zh-TW" altLang="en-US" smtClean="0">
                <a:hlinkClick r:id="rId6" tooltip="桀"/>
              </a:rPr>
              <a:t>桀</a:t>
            </a:r>
            <a:r>
              <a:rPr lang="zh-TW" altLang="en-US" smtClean="0"/>
              <a:t>）十五年，夜中星陨如雨。」 </a:t>
            </a:r>
            <a:endParaRPr lang="zh-TW" altLang="en-US"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日期版面配置區 3"/>
          <p:cNvSpPr>
            <a:spLocks noGrp="1"/>
          </p:cNvSpPr>
          <p:nvPr>
            <p:ph type="dt" sz="quarter" idx="10"/>
          </p:nvPr>
        </p:nvSpPr>
        <p:spPr>
          <a:noFill/>
        </p:spPr>
        <p:txBody>
          <a:bodyPr/>
          <a:lstStyle/>
          <a:p>
            <a:r>
              <a:rPr lang="zh-TW" altLang="en-US">
                <a:ea typeface="新細明體" charset="-120"/>
              </a:rPr>
              <a:t>2</a:t>
            </a:r>
            <a:r>
              <a:rPr lang="en-US" altLang="zh-TW">
                <a:ea typeface="新細明體" charset="-120"/>
              </a:rPr>
              <a:t>016/4/29</a:t>
            </a:r>
            <a:endParaRPr lang="en-US" altLang="zh-TW">
              <a:ea typeface="新細明體" charset="-120"/>
            </a:endParaRPr>
          </a:p>
        </p:txBody>
      </p:sp>
      <p:sp>
        <p:nvSpPr>
          <p:cNvPr id="29698" name="Rectangle 2"/>
          <p:cNvSpPr>
            <a:spLocks noGrp="1" noChangeArrowheads="1"/>
          </p:cNvSpPr>
          <p:nvPr>
            <p:ph type="title"/>
          </p:nvPr>
        </p:nvSpPr>
        <p:spPr/>
        <p:txBody>
          <a:bodyPr/>
          <a:lstStyle/>
          <a:p>
            <a:pPr eaLnBrk="1" hangingPunct="1">
              <a:defRPr/>
            </a:pPr>
            <a:r>
              <a:rPr lang="zh-TW" altLang="en-US" smtClean="0"/>
              <a:t>流星雨来自何处？</a:t>
            </a:r>
            <a:endParaRPr lang="zh-TW" altLang="en-US" smtClean="0"/>
          </a:p>
        </p:txBody>
      </p:sp>
      <p:sp>
        <p:nvSpPr>
          <p:cNvPr id="29699" name="Rectangle 3"/>
          <p:cNvSpPr>
            <a:spLocks noGrp="1" noChangeArrowheads="1"/>
          </p:cNvSpPr>
          <p:nvPr>
            <p:ph type="body" idx="1"/>
          </p:nvPr>
        </p:nvSpPr>
        <p:spPr/>
        <p:txBody>
          <a:bodyPr/>
          <a:lstStyle/>
          <a:p>
            <a:pPr eaLnBrk="1" hangingPunct="1">
              <a:defRPr/>
            </a:pPr>
            <a:r>
              <a:rPr lang="zh-TW" altLang="en-US" sz="2400" smtClean="0"/>
              <a:t>流星雨是彗星的残渣，因彗星绕日公转具周期性，所以流星雨的发生也有周期性。</a:t>
            </a:r>
            <a:endParaRPr lang="zh-TW" altLang="en-US" sz="2400" smtClean="0"/>
          </a:p>
        </p:txBody>
      </p:sp>
      <p:pic>
        <p:nvPicPr>
          <p:cNvPr id="18437" name="Picture 5" descr="彗星與流星雨"/>
          <p:cNvPicPr>
            <a:picLocks noChangeAspect="1" noChangeArrowheads="1"/>
          </p:cNvPicPr>
          <p:nvPr/>
        </p:nvPicPr>
        <p:blipFill>
          <a:blip r:embed="rId1" cstate="screen"/>
          <a:srcRect/>
          <a:stretch>
            <a:fillRect/>
          </a:stretch>
        </p:blipFill>
        <p:spPr bwMode="auto">
          <a:xfrm>
            <a:off x="1908175" y="2363788"/>
            <a:ext cx="5327650" cy="42608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日期版面配置區 1"/>
          <p:cNvSpPr>
            <a:spLocks noGrp="1"/>
          </p:cNvSpPr>
          <p:nvPr>
            <p:ph type="dt" sz="quarter" idx="10"/>
          </p:nvPr>
        </p:nvSpPr>
        <p:spPr>
          <a:noFill/>
        </p:spPr>
        <p:txBody>
          <a:bodyPr/>
          <a:lstStyle/>
          <a:p>
            <a:r>
              <a:rPr lang="zh-TW" altLang="en-US">
                <a:ea typeface="新細明體" charset="-120"/>
              </a:rPr>
              <a:t>2</a:t>
            </a:r>
            <a:r>
              <a:rPr lang="en-US" altLang="zh-TW">
                <a:ea typeface="新細明體" charset="-120"/>
              </a:rPr>
              <a:t>016/4/29</a:t>
            </a:r>
            <a:endParaRPr lang="en-US" altLang="zh-TW">
              <a:ea typeface="新細明體" charset="-120"/>
            </a:endParaRPr>
          </a:p>
        </p:txBody>
      </p:sp>
      <p:pic>
        <p:nvPicPr>
          <p:cNvPr id="19459" name="Picture 4" descr="sl9hst"/>
          <p:cNvPicPr>
            <a:picLocks noChangeAspect="1" noChangeArrowheads="1"/>
          </p:cNvPicPr>
          <p:nvPr/>
        </p:nvPicPr>
        <p:blipFill>
          <a:blip r:embed="rId1" cstate="screen"/>
          <a:srcRect/>
          <a:stretch>
            <a:fillRect/>
          </a:stretch>
        </p:blipFill>
        <p:spPr bwMode="auto">
          <a:xfrm>
            <a:off x="1476375" y="1052513"/>
            <a:ext cx="6096000" cy="3714750"/>
          </a:xfrm>
          <a:prstGeom prst="rect">
            <a:avLst/>
          </a:prstGeom>
          <a:noFill/>
          <a:ln w="9525">
            <a:noFill/>
            <a:miter lim="800000"/>
            <a:headEnd/>
            <a:tailEnd/>
          </a:ln>
        </p:spPr>
      </p:pic>
      <p:sp>
        <p:nvSpPr>
          <p:cNvPr id="19460" name="Text Box 5"/>
          <p:cNvSpPr txBox="1">
            <a:spLocks noChangeArrowheads="1"/>
          </p:cNvSpPr>
          <p:nvPr/>
        </p:nvSpPr>
        <p:spPr bwMode="auto">
          <a:xfrm>
            <a:off x="1116013" y="4724400"/>
            <a:ext cx="6769100" cy="1191260"/>
          </a:xfrm>
          <a:prstGeom prst="rect">
            <a:avLst/>
          </a:prstGeom>
          <a:noFill/>
          <a:ln w="9525">
            <a:noFill/>
            <a:miter lim="800000"/>
          </a:ln>
        </p:spPr>
        <p:txBody>
          <a:bodyPr>
            <a:spAutoFit/>
          </a:bodyPr>
          <a:lstStyle/>
          <a:p>
            <a:pPr>
              <a:spcBef>
                <a:spcPct val="50000"/>
              </a:spcBef>
            </a:pPr>
            <a:r>
              <a:rPr lang="en-US" altLang="zh-TW"/>
              <a:t>1992</a:t>
            </a:r>
            <a:r>
              <a:rPr lang="zh-TW" altLang="en-US"/>
              <a:t>年，休梅克</a:t>
            </a:r>
            <a:r>
              <a:rPr lang="en-US" altLang="zh-TW"/>
              <a:t>-</a:t>
            </a:r>
            <a:r>
              <a:rPr lang="zh-TW" altLang="en-US"/>
              <a:t>李维</a:t>
            </a:r>
            <a:r>
              <a:rPr lang="en-US" altLang="zh-TW"/>
              <a:t>9</a:t>
            </a:r>
            <a:r>
              <a:rPr lang="zh-TW" altLang="en-US"/>
              <a:t>号彗星（</a:t>
            </a:r>
            <a:r>
              <a:rPr lang="en-US" altLang="zh-TW"/>
              <a:t>Shoemaker-Levy 9</a:t>
            </a:r>
            <a:r>
              <a:rPr lang="zh-TW" altLang="en-US"/>
              <a:t>）因太靠近木星，被木星重力扯碎，共分裂成</a:t>
            </a:r>
            <a:r>
              <a:rPr lang="en-US" altLang="zh-TW"/>
              <a:t>22</a:t>
            </a:r>
            <a:r>
              <a:rPr lang="zh-TW" altLang="en-US"/>
              <a:t>个碎片，并于</a:t>
            </a:r>
            <a:r>
              <a:rPr lang="en-US" altLang="zh-TW"/>
              <a:t>1994</a:t>
            </a:r>
            <a:r>
              <a:rPr lang="zh-TW" altLang="en-US"/>
              <a:t>年撞进木星大气。为人类史上首度目睹彗星撞击行星。</a:t>
            </a:r>
            <a:br>
              <a:rPr lang="zh-TW" altLang="en-US"/>
            </a:br>
            <a:r>
              <a:rPr lang="zh-TW" altLang="en-US"/>
              <a:t>（</a:t>
            </a:r>
            <a:r>
              <a:rPr lang="en-US" altLang="zh-TW"/>
              <a:t>Image Credit:</a:t>
            </a:r>
            <a:r>
              <a:rPr lang="zh-TW" altLang="en-US"/>
              <a:t>）</a:t>
            </a:r>
            <a:r>
              <a:rPr lang="en-US" altLang="zh-TW"/>
              <a:t>Hubbele Space Telescope</a:t>
            </a:r>
            <a:endParaRPr lang="en-US" altLang="zh-TW"/>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日期版面配置區 3"/>
          <p:cNvSpPr>
            <a:spLocks noGrp="1"/>
          </p:cNvSpPr>
          <p:nvPr>
            <p:ph type="dt" sz="quarter" idx="10"/>
          </p:nvPr>
        </p:nvSpPr>
        <p:spPr>
          <a:noFill/>
        </p:spPr>
        <p:txBody>
          <a:bodyPr/>
          <a:lstStyle/>
          <a:p>
            <a:r>
              <a:rPr lang="zh-TW" altLang="en-US">
                <a:ea typeface="新細明體" charset="-120"/>
              </a:rPr>
              <a:t>2</a:t>
            </a:r>
            <a:r>
              <a:rPr lang="en-US" altLang="zh-TW">
                <a:ea typeface="新細明體" charset="-120"/>
              </a:rPr>
              <a:t>016/4/29</a:t>
            </a:r>
            <a:endParaRPr lang="en-US" altLang="zh-TW">
              <a:ea typeface="新細明體" charset="-120"/>
            </a:endParaRPr>
          </a:p>
        </p:txBody>
      </p:sp>
      <p:sp>
        <p:nvSpPr>
          <p:cNvPr id="34818" name="Rectangle 2"/>
          <p:cNvSpPr>
            <a:spLocks noGrp="1" noChangeArrowheads="1"/>
          </p:cNvSpPr>
          <p:nvPr>
            <p:ph type="title"/>
          </p:nvPr>
        </p:nvSpPr>
        <p:spPr/>
        <p:txBody>
          <a:bodyPr/>
          <a:lstStyle/>
          <a:p>
            <a:pPr eaLnBrk="1" hangingPunct="1">
              <a:defRPr/>
            </a:pPr>
            <a:endParaRPr lang="zh-TW" altLang="zh-TW" smtClean="0"/>
          </a:p>
        </p:txBody>
      </p:sp>
      <p:sp>
        <p:nvSpPr>
          <p:cNvPr id="34819" name="Rectangle 3"/>
          <p:cNvSpPr>
            <a:spLocks noGrp="1" noChangeArrowheads="1"/>
          </p:cNvSpPr>
          <p:nvPr>
            <p:ph type="body" idx="1"/>
          </p:nvPr>
        </p:nvSpPr>
        <p:spPr/>
        <p:txBody>
          <a:bodyPr/>
          <a:lstStyle/>
          <a:p>
            <a:pPr eaLnBrk="1" hangingPunct="1">
              <a:defRPr/>
            </a:pPr>
            <a:r>
              <a:rPr lang="zh-TW" altLang="en-US" smtClean="0"/>
              <a:t>流星雨观测统计结果看起来长这样～～</a:t>
            </a:r>
            <a:endParaRPr lang="zh-TW" altLang="en-US" smtClean="0"/>
          </a:p>
        </p:txBody>
      </p:sp>
      <p:pic>
        <p:nvPicPr>
          <p:cNvPr id="20485" name="圖片 6" descr="per2015overview.png"/>
          <p:cNvPicPr>
            <a:picLocks noChangeAspect="1"/>
          </p:cNvPicPr>
          <p:nvPr/>
        </p:nvPicPr>
        <p:blipFill>
          <a:blip r:embed="rId1" cstate="screen"/>
          <a:srcRect/>
          <a:stretch>
            <a:fillRect/>
          </a:stretch>
        </p:blipFill>
        <p:spPr bwMode="auto">
          <a:xfrm>
            <a:off x="468313" y="2276475"/>
            <a:ext cx="8191500" cy="3619500"/>
          </a:xfrm>
          <a:prstGeom prst="rect">
            <a:avLst/>
          </a:prstGeom>
          <a:noFill/>
          <a:ln w="9525">
            <a:noFill/>
            <a:miter lim="800000"/>
            <a:headEnd/>
            <a:tailEnd/>
          </a:ln>
        </p:spPr>
      </p:pic>
      <p:sp>
        <p:nvSpPr>
          <p:cNvPr id="20486" name="文字方塊 7"/>
          <p:cNvSpPr txBox="1">
            <a:spLocks noChangeArrowheads="1"/>
          </p:cNvSpPr>
          <p:nvPr/>
        </p:nvSpPr>
        <p:spPr bwMode="auto">
          <a:xfrm>
            <a:off x="5724525" y="5876925"/>
            <a:ext cx="2951163" cy="368300"/>
          </a:xfrm>
          <a:prstGeom prst="rect">
            <a:avLst/>
          </a:prstGeom>
          <a:noFill/>
          <a:ln w="9525">
            <a:noFill/>
            <a:miter lim="800000"/>
          </a:ln>
        </p:spPr>
        <p:txBody>
          <a:bodyPr>
            <a:spAutoFit/>
          </a:bodyPr>
          <a:lstStyle/>
          <a:p>
            <a:r>
              <a:rPr lang="en-US" altLang="zh-TW"/>
              <a:t>2015</a:t>
            </a:r>
            <a:r>
              <a:rPr lang="zh-TW" altLang="en-US"/>
              <a:t>英仙座流星雨</a:t>
            </a:r>
            <a:endParaRPr lang="zh-TW" altLang="en-US"/>
          </a:p>
        </p:txBody>
      </p:sp>
      <p:grpSp>
        <p:nvGrpSpPr>
          <p:cNvPr id="9" name="群組 8"/>
          <p:cNvGrpSpPr/>
          <p:nvPr/>
        </p:nvGrpSpPr>
        <p:grpSpPr>
          <a:xfrm>
            <a:off x="467544" y="2852936"/>
            <a:ext cx="8191500" cy="3680668"/>
            <a:chOff x="467544" y="2852936"/>
            <a:chExt cx="8191500" cy="3680668"/>
          </a:xfrm>
        </p:grpSpPr>
        <p:pic>
          <p:nvPicPr>
            <p:cNvPr id="2050" name="Picture 2" descr="D:\當季星空\2015sky\eta2014overview.png"/>
            <p:cNvPicPr>
              <a:picLocks noChangeAspect="1" noChangeArrowheads="1"/>
            </p:cNvPicPr>
            <p:nvPr/>
          </p:nvPicPr>
          <p:blipFill>
            <a:blip r:embed="rId2" cstate="screen"/>
            <a:srcRect/>
            <a:stretch>
              <a:fillRect/>
            </a:stretch>
          </p:blipFill>
          <p:spPr bwMode="auto">
            <a:xfrm>
              <a:off x="467544" y="2852936"/>
              <a:ext cx="8191500" cy="3619500"/>
            </a:xfrm>
            <a:prstGeom prst="rect">
              <a:avLst/>
            </a:prstGeom>
            <a:noFill/>
          </p:spPr>
        </p:pic>
        <p:sp>
          <p:nvSpPr>
            <p:cNvPr id="8" name="文字方塊 7"/>
            <p:cNvSpPr txBox="1"/>
            <p:nvPr/>
          </p:nvSpPr>
          <p:spPr>
            <a:xfrm>
              <a:off x="6012160" y="6165304"/>
              <a:ext cx="2592288" cy="368300"/>
            </a:xfrm>
            <a:prstGeom prst="rect">
              <a:avLst/>
            </a:prstGeom>
            <a:noFill/>
          </p:spPr>
          <p:txBody>
            <a:bodyPr wrap="square" rtlCol="0">
              <a:spAutoFit/>
            </a:bodyPr>
            <a:lstStyle/>
            <a:p>
              <a:r>
                <a:rPr lang="en-US" altLang="zh-TW" b="1" dirty="0" smtClean="0"/>
                <a:t>2014</a:t>
              </a:r>
              <a:r>
                <a:rPr lang="zh-TW" altLang="en-US" b="1" dirty="0" smtClean="0"/>
                <a:t>宝瓶座流星雨实测</a:t>
              </a:r>
              <a:endParaRPr lang="zh-TW" altLang="en-US" b="1" dirty="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to="" calcmode="lin" valueType="num">
                                      <p:cBhvr>
                                        <p:cTn id="7" dur="1" fill="hold"/>
                                        <p:tgtEl>
                                          <p:spTgt spid="9"/>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日期版面配置區 4"/>
          <p:cNvSpPr>
            <a:spLocks noGrp="1"/>
          </p:cNvSpPr>
          <p:nvPr>
            <p:ph type="dt" sz="quarter" idx="10"/>
          </p:nvPr>
        </p:nvSpPr>
        <p:spPr>
          <a:noFill/>
        </p:spPr>
        <p:txBody>
          <a:bodyPr/>
          <a:lstStyle/>
          <a:p>
            <a:r>
              <a:rPr lang="zh-TW" altLang="en-US">
                <a:ea typeface="新細明體" charset="-120"/>
              </a:rPr>
              <a:t>2</a:t>
            </a:r>
            <a:r>
              <a:rPr lang="en-US" altLang="zh-TW">
                <a:ea typeface="新細明體" charset="-120"/>
              </a:rPr>
              <a:t>016/4/29</a:t>
            </a:r>
            <a:endParaRPr lang="en-US" altLang="zh-TW">
              <a:ea typeface="新細明體" charset="-120"/>
            </a:endParaRPr>
          </a:p>
        </p:txBody>
      </p:sp>
      <p:sp>
        <p:nvSpPr>
          <p:cNvPr id="40962" name="Rectangle 2"/>
          <p:cNvSpPr>
            <a:spLocks noGrp="1" noChangeArrowheads="1"/>
          </p:cNvSpPr>
          <p:nvPr>
            <p:ph type="title"/>
          </p:nvPr>
        </p:nvSpPr>
        <p:spPr/>
        <p:txBody>
          <a:bodyPr/>
          <a:lstStyle/>
          <a:p>
            <a:pPr eaLnBrk="1" hangingPunct="1">
              <a:defRPr/>
            </a:pPr>
            <a:r>
              <a:rPr lang="zh-TW" altLang="en-US" smtClean="0"/>
              <a:t>何时会发生流星雨？</a:t>
            </a:r>
            <a:endParaRPr lang="zh-TW" altLang="en-US" smtClean="0"/>
          </a:p>
        </p:txBody>
      </p:sp>
      <p:sp>
        <p:nvSpPr>
          <p:cNvPr id="40963" name="Rectangle 3"/>
          <p:cNvSpPr>
            <a:spLocks noGrp="1" noChangeArrowheads="1"/>
          </p:cNvSpPr>
          <p:nvPr>
            <p:ph type="body" sz="half" idx="1"/>
          </p:nvPr>
        </p:nvSpPr>
        <p:spPr>
          <a:xfrm>
            <a:off x="457200" y="1600200"/>
            <a:ext cx="7859713" cy="4525963"/>
          </a:xfrm>
        </p:spPr>
        <p:txBody>
          <a:bodyPr/>
          <a:lstStyle/>
          <a:p>
            <a:pPr eaLnBrk="1" hangingPunct="1">
              <a:defRPr/>
            </a:pPr>
            <a:r>
              <a:rPr lang="zh-TW" altLang="en-US" sz="2800" smtClean="0"/>
              <a:t>其实～～每年会发生</a:t>
            </a:r>
            <a:r>
              <a:rPr lang="en-US" altLang="zh-TW" sz="2800" smtClean="0"/>
              <a:t>30</a:t>
            </a:r>
            <a:r>
              <a:rPr lang="zh-TW" altLang="en-US" sz="2800" smtClean="0"/>
              <a:t>几群流星雨</a:t>
            </a:r>
            <a:endParaRPr lang="zh-TW" altLang="en-US" sz="2800" smtClean="0"/>
          </a:p>
        </p:txBody>
      </p:sp>
      <p:graphicFrame>
        <p:nvGraphicFramePr>
          <p:cNvPr id="41861" name="Object 901"/>
          <p:cNvGraphicFramePr>
            <a:graphicFrameLocks noGrp="1" noChangeAspect="1"/>
          </p:cNvGraphicFramePr>
          <p:nvPr>
            <p:ph sz="half" idx="4294967295"/>
          </p:nvPr>
        </p:nvGraphicFramePr>
        <p:xfrm>
          <a:off x="971550" y="2205038"/>
          <a:ext cx="7416800" cy="3949700"/>
        </p:xfrm>
        <a:graphic>
          <a:graphicData uri="http://schemas.openxmlformats.org/presentationml/2006/ole">
            <mc:AlternateContent xmlns:mc="http://schemas.openxmlformats.org/markup-compatibility/2006">
              <mc:Choice xmlns:v="urn:schemas-microsoft-com:vml" Requires="v">
                <p:oleObj spid="_x0000_s2" name="工作表" r:id="rId1" imgW="7484745" imgH="3093085" progId="Excel.Sheet.8">
                  <p:embed/>
                </p:oleObj>
              </mc:Choice>
              <mc:Fallback>
                <p:oleObj name="工作表" r:id="rId1" imgW="7484745" imgH="3093085" progId="Excel.Sheet.8">
                  <p:embed/>
                  <p:pic>
                    <p:nvPicPr>
                      <p:cNvPr id="0" name="Object 901"/>
                      <p:cNvPicPr>
                        <a:picLocks noChangeAspect="1" noChangeArrowheads="1"/>
                      </p:cNvPicPr>
                      <p:nvPr/>
                    </p:nvPicPr>
                    <p:blipFill>
                      <a:blip r:embed="rId2">
                        <a:extLst>
                          <a:ext uri="{28A0092B-C50C-407E-A947-70E740481C1C}">
                            <a14:useLocalDpi xmlns:a14="http://schemas.microsoft.com/office/drawing/2010/main" val="0"/>
                          </a:ext>
                        </a:extLst>
                      </a:blip>
                      <a:srcRect r="33011" b="-2594"/>
                      <a:stretch>
                        <a:fillRect/>
                      </a:stretch>
                    </p:blipFill>
                    <p:spPr bwMode="auto">
                      <a:xfrm>
                        <a:off x="971550" y="2205038"/>
                        <a:ext cx="7416800" cy="3949700"/>
                      </a:xfrm>
                      <a:prstGeom prst="rect">
                        <a:avLst/>
                      </a:prstGeom>
                      <a:blipFill dpi="0" rotWithShape="1">
                        <a:blip r:embed="rId3"/>
                        <a:srcRect r="33011" b="-2594"/>
                        <a:tile tx="0" ty="0" sx="100000" sy="100000" flip="none" algn="tl"/>
                      </a:blipFill>
                    </p:spPr>
                  </p:pic>
                </p:oleObj>
              </mc:Fallback>
            </mc:AlternateContent>
          </a:graphicData>
        </a:graphic>
      </p:graphicFrame>
      <p:graphicFrame>
        <p:nvGraphicFramePr>
          <p:cNvPr id="41863" name="Object 903"/>
          <p:cNvGraphicFramePr>
            <a:graphicFrameLocks noGrp="1" noChangeAspect="1"/>
          </p:cNvGraphicFramePr>
          <p:nvPr>
            <p:ph sz="half" idx="2"/>
          </p:nvPr>
        </p:nvGraphicFramePr>
        <p:xfrm>
          <a:off x="985838" y="2219325"/>
          <a:ext cx="7488237" cy="3960813"/>
        </p:xfrm>
        <a:graphic>
          <a:graphicData uri="http://schemas.openxmlformats.org/presentationml/2006/ole">
            <mc:AlternateContent xmlns:mc="http://schemas.openxmlformats.org/markup-compatibility/2006">
              <mc:Choice xmlns:v="urn:schemas-microsoft-com:vml" Requires="v">
                <p:oleObj spid="_x0000_s1029" name="工作表" r:id="rId4" imgW="7484745" imgH="3093085" progId="Excel.Sheet.8">
                  <p:embed/>
                </p:oleObj>
              </mc:Choice>
              <mc:Fallback>
                <p:oleObj name="工作表" r:id="rId4" imgW="7484745" imgH="3093085" progId="Excel.Sheet.8">
                  <p:embed/>
                  <p:pic>
                    <p:nvPicPr>
                      <p:cNvPr id="0" name="Object 903"/>
                      <p:cNvPicPr>
                        <a:picLocks noChangeAspect="1" noChangeArrowheads="1"/>
                      </p:cNvPicPr>
                      <p:nvPr/>
                    </p:nvPicPr>
                    <p:blipFill>
                      <a:blip r:embed="rId5">
                        <a:extLst>
                          <a:ext uri="{28A0092B-C50C-407E-A947-70E740481C1C}">
                            <a14:useLocalDpi xmlns:a14="http://schemas.microsoft.com/office/drawing/2010/main" val="0"/>
                          </a:ext>
                        </a:extLst>
                      </a:blip>
                      <a:srcRect r="32362"/>
                      <a:stretch>
                        <a:fillRect/>
                      </a:stretch>
                    </p:blipFill>
                    <p:spPr bwMode="auto">
                      <a:xfrm>
                        <a:off x="985838" y="2219325"/>
                        <a:ext cx="7488237" cy="3960813"/>
                      </a:xfrm>
                      <a:prstGeom prst="rect">
                        <a:avLst/>
                      </a:prstGeom>
                      <a:blipFill dpi="0" rotWithShape="1">
                        <a:blip r:embed="rId3"/>
                        <a:srcRect r="32362"/>
                        <a:tile tx="0" ty="0" sx="100000" sy="100000" flip="none" algn="tl"/>
                      </a:blipFill>
                    </p:spPr>
                  </p:pic>
                </p:oleObj>
              </mc:Fallback>
            </mc:AlternateContent>
          </a:graphicData>
        </a:graphic>
      </p:graphicFrame>
    </p:spTree>
  </p:cSld>
  <p:clrMapOvr>
    <a:masterClrMapping/>
  </p:clrMapOvr>
  <p:transition spd="med">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nodeType="clickEffect">
                                  <p:stCondLst>
                                    <p:cond delay="0"/>
                                  </p:stCondLst>
                                  <p:childTnLst>
                                    <p:set>
                                      <p:cBhvr>
                                        <p:cTn id="10" dur="1" fill="hold">
                                          <p:stCondLst>
                                            <p:cond delay="0"/>
                                          </p:stCondLst>
                                        </p:cTn>
                                        <p:tgtEl>
                                          <p:spTgt spid="41861"/>
                                        </p:tgtEl>
                                        <p:attrNameLst>
                                          <p:attrName>style.visibility</p:attrName>
                                        </p:attrNameLst>
                                      </p:cBhvr>
                                      <p:to>
                                        <p:strVal val="visible"/>
                                      </p:to>
                                    </p:set>
                                    <p:animEffect transition="in" filter="diamond(in)">
                                      <p:cBhvr>
                                        <p:cTn id="11" dur="2000"/>
                                        <p:tgtEl>
                                          <p:spTgt spid="41861"/>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nodeType="clickEffect">
                                  <p:stCondLst>
                                    <p:cond delay="0"/>
                                  </p:stCondLst>
                                  <p:childTnLst>
                                    <p:set>
                                      <p:cBhvr>
                                        <p:cTn id="15" dur="1" fill="hold">
                                          <p:stCondLst>
                                            <p:cond delay="0"/>
                                          </p:stCondLst>
                                        </p:cTn>
                                        <p:tgtEl>
                                          <p:spTgt spid="41863"/>
                                        </p:tgtEl>
                                        <p:attrNameLst>
                                          <p:attrName>style.visibility</p:attrName>
                                        </p:attrNameLst>
                                      </p:cBhvr>
                                      <p:to>
                                        <p:strVal val="visible"/>
                                      </p:to>
                                    </p:set>
                                    <p:animEffect transition="in" filter="diamond(in)">
                                      <p:cBhvr>
                                        <p:cTn id="16" dur="2000"/>
                                        <p:tgtEl>
                                          <p:spTgt spid="41863"/>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nodeType="clickEffect">
                                  <p:stCondLst>
                                    <p:cond delay="0"/>
                                  </p:stCondLst>
                                  <p:childTnLst>
                                    <p:set>
                                      <p:cBhvr>
                                        <p:cTn id="20" dur="1" fill="hold">
                                          <p:stCondLst>
                                            <p:cond delay="0"/>
                                          </p:stCondLst>
                                        </p:cTn>
                                        <p:tgtEl>
                                          <p:spTgt spid="41863"/>
                                        </p:tgtEl>
                                        <p:attrNameLst>
                                          <p:attrName>style.visibility</p:attrName>
                                        </p:attrNameLst>
                                      </p:cBhvr>
                                      <p:to>
                                        <p:strVal val="visible"/>
                                      </p:to>
                                    </p:set>
                                    <p:animEffect transition="in" filter="diamond(in)">
                                      <p:cBhvr>
                                        <p:cTn id="21" dur="2000"/>
                                        <p:tgtEl>
                                          <p:spTgt spid="418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日期版面配置區 4"/>
          <p:cNvSpPr>
            <a:spLocks noGrp="1"/>
          </p:cNvSpPr>
          <p:nvPr>
            <p:ph type="dt" sz="quarter" idx="10"/>
          </p:nvPr>
        </p:nvSpPr>
        <p:spPr>
          <a:noFill/>
        </p:spPr>
        <p:txBody>
          <a:bodyPr/>
          <a:lstStyle/>
          <a:p>
            <a:r>
              <a:rPr lang="zh-TW" altLang="en-US">
                <a:ea typeface="新細明體" charset="-120"/>
              </a:rPr>
              <a:t>2</a:t>
            </a:r>
            <a:r>
              <a:rPr lang="en-US" altLang="zh-TW">
                <a:ea typeface="新細明體" charset="-120"/>
              </a:rPr>
              <a:t>016/4/29</a:t>
            </a:r>
            <a:endParaRPr lang="en-US" altLang="zh-TW">
              <a:ea typeface="新細明體" charset="-120"/>
            </a:endParaRPr>
          </a:p>
        </p:txBody>
      </p:sp>
      <p:sp>
        <p:nvSpPr>
          <p:cNvPr id="40962" name="Rectangle 2"/>
          <p:cNvSpPr>
            <a:spLocks noGrp="1" noChangeArrowheads="1"/>
          </p:cNvSpPr>
          <p:nvPr>
            <p:ph type="title"/>
          </p:nvPr>
        </p:nvSpPr>
        <p:spPr/>
        <p:txBody>
          <a:bodyPr/>
          <a:lstStyle/>
          <a:p>
            <a:pPr eaLnBrk="1" hangingPunct="1">
              <a:defRPr/>
            </a:pPr>
            <a:r>
              <a:rPr lang="zh-TW" altLang="en-US" smtClean="0"/>
              <a:t>何时会发生流星雨？</a:t>
            </a:r>
            <a:endParaRPr lang="zh-TW" altLang="en-US" smtClean="0"/>
          </a:p>
        </p:txBody>
      </p:sp>
      <p:sp>
        <p:nvSpPr>
          <p:cNvPr id="40963" name="Rectangle 3"/>
          <p:cNvSpPr>
            <a:spLocks noGrp="1" noChangeArrowheads="1"/>
          </p:cNvSpPr>
          <p:nvPr>
            <p:ph type="body" sz="half" idx="1"/>
          </p:nvPr>
        </p:nvSpPr>
        <p:spPr>
          <a:xfrm>
            <a:off x="457200" y="1600200"/>
            <a:ext cx="7859713" cy="4525963"/>
          </a:xfrm>
        </p:spPr>
        <p:txBody>
          <a:bodyPr/>
          <a:lstStyle/>
          <a:p>
            <a:pPr eaLnBrk="1" hangingPunct="1">
              <a:defRPr/>
            </a:pPr>
            <a:r>
              <a:rPr lang="zh-TW" altLang="en-US" sz="2800" smtClean="0"/>
              <a:t>其实～～每年会发生</a:t>
            </a:r>
            <a:r>
              <a:rPr lang="en-US" altLang="zh-TW" sz="2800" smtClean="0"/>
              <a:t>30</a:t>
            </a:r>
            <a:r>
              <a:rPr lang="zh-TW" altLang="en-US" sz="2800" smtClean="0"/>
              <a:t>几群流星雨</a:t>
            </a:r>
            <a:endParaRPr lang="zh-TW" altLang="en-US" sz="2800" smtClean="0"/>
          </a:p>
        </p:txBody>
      </p:sp>
      <p:graphicFrame>
        <p:nvGraphicFramePr>
          <p:cNvPr id="41861" name="Object 901"/>
          <p:cNvGraphicFramePr>
            <a:graphicFrameLocks noGrp="1" noChangeAspect="1"/>
          </p:cNvGraphicFramePr>
          <p:nvPr>
            <p:ph sz="half" idx="4294967295"/>
          </p:nvPr>
        </p:nvGraphicFramePr>
        <p:xfrm>
          <a:off x="971550" y="2205038"/>
          <a:ext cx="7416800" cy="3949700"/>
        </p:xfrm>
        <a:graphic>
          <a:graphicData uri="http://schemas.openxmlformats.org/presentationml/2006/ole">
            <mc:AlternateContent xmlns:mc="http://schemas.openxmlformats.org/markup-compatibility/2006">
              <mc:Choice xmlns:v="urn:schemas-microsoft-com:vml" Requires="v">
                <p:oleObj spid="_x0000_s47106" name="工作表" r:id="rId1" imgW="7484745" imgH="3093085" progId="Excel.Sheet.8">
                  <p:embed/>
                </p:oleObj>
              </mc:Choice>
              <mc:Fallback>
                <p:oleObj name="工作表" r:id="rId1" imgW="7484745" imgH="3093085" progId="Excel.Sheet.8">
                  <p:embed/>
                  <p:pic>
                    <p:nvPicPr>
                      <p:cNvPr id="0" name="图片 47105"/>
                      <p:cNvPicPr>
                        <a:picLocks noChangeAspect="1" noChangeArrowheads="1"/>
                      </p:cNvPicPr>
                      <p:nvPr/>
                    </p:nvPicPr>
                    <p:blipFill>
                      <a:blip r:embed="rId2">
                        <a:extLst>
                          <a:ext uri="{28A0092B-C50C-407E-A947-70E740481C1C}">
                            <a14:useLocalDpi xmlns:a14="http://schemas.microsoft.com/office/drawing/2010/main" val="0"/>
                          </a:ext>
                        </a:extLst>
                      </a:blip>
                      <a:srcRect r="33011" b="-2594"/>
                      <a:stretch>
                        <a:fillRect/>
                      </a:stretch>
                    </p:blipFill>
                    <p:spPr bwMode="auto">
                      <a:xfrm>
                        <a:off x="971550" y="2205038"/>
                        <a:ext cx="7416800" cy="3949700"/>
                      </a:xfrm>
                      <a:prstGeom prst="rect">
                        <a:avLst/>
                      </a:prstGeom>
                      <a:blipFill dpi="0" rotWithShape="1">
                        <a:blip r:embed="rId3"/>
                        <a:srcRect r="33011" b="-2594"/>
                        <a:tile tx="0" ty="0" sx="100000" sy="100000" flip="none" algn="tl"/>
                      </a:blipFill>
                    </p:spPr>
                  </p:pic>
                </p:oleObj>
              </mc:Fallback>
            </mc:AlternateContent>
          </a:graphicData>
        </a:graphic>
      </p:graphicFrame>
      <p:graphicFrame>
        <p:nvGraphicFramePr>
          <p:cNvPr id="41863" name="Object 903"/>
          <p:cNvGraphicFramePr>
            <a:graphicFrameLocks noGrp="1" noChangeAspect="1"/>
          </p:cNvGraphicFramePr>
          <p:nvPr>
            <p:ph sz="half" idx="2"/>
          </p:nvPr>
        </p:nvGraphicFramePr>
        <p:xfrm>
          <a:off x="985838" y="2219325"/>
          <a:ext cx="7488237" cy="3960813"/>
        </p:xfrm>
        <a:graphic>
          <a:graphicData uri="http://schemas.openxmlformats.org/presentationml/2006/ole">
            <mc:AlternateContent xmlns:mc="http://schemas.openxmlformats.org/markup-compatibility/2006">
              <mc:Choice xmlns:v="urn:schemas-microsoft-com:vml" Requires="v">
                <p:oleObj spid="_x0000_s47107" name="工作表" r:id="rId4" imgW="7484745" imgH="3093085" progId="Excel.Sheet.8">
                  <p:embed/>
                </p:oleObj>
              </mc:Choice>
              <mc:Fallback>
                <p:oleObj name="工作表" r:id="rId4" imgW="7484745" imgH="3093085" progId="Excel.Sheet.8">
                  <p:embed/>
                  <p:pic>
                    <p:nvPicPr>
                      <p:cNvPr id="0" name="图片 47106"/>
                      <p:cNvPicPr>
                        <a:picLocks noChangeAspect="1" noChangeArrowheads="1"/>
                      </p:cNvPicPr>
                      <p:nvPr/>
                    </p:nvPicPr>
                    <p:blipFill>
                      <a:blip r:embed="rId5">
                        <a:extLst>
                          <a:ext uri="{28A0092B-C50C-407E-A947-70E740481C1C}">
                            <a14:useLocalDpi xmlns:a14="http://schemas.microsoft.com/office/drawing/2010/main" val="0"/>
                          </a:ext>
                        </a:extLst>
                      </a:blip>
                      <a:srcRect r="32362"/>
                      <a:stretch>
                        <a:fillRect/>
                      </a:stretch>
                    </p:blipFill>
                    <p:spPr bwMode="auto">
                      <a:xfrm>
                        <a:off x="985838" y="2219325"/>
                        <a:ext cx="7488237" cy="3960813"/>
                      </a:xfrm>
                      <a:prstGeom prst="rect">
                        <a:avLst/>
                      </a:prstGeom>
                      <a:blipFill dpi="0" rotWithShape="1">
                        <a:blip r:embed="rId3"/>
                        <a:srcRect r="32362"/>
                        <a:tile tx="0" ty="0" sx="100000" sy="100000" flip="none" algn="tl"/>
                      </a:blipFill>
                    </p:spPr>
                  </p:pic>
                </p:oleObj>
              </mc:Fallback>
            </mc:AlternateContent>
          </a:graphicData>
        </a:graphic>
      </p:graphicFrame>
      <p:sp>
        <p:nvSpPr>
          <p:cNvPr id="41865" name="AutoShape 905"/>
          <p:cNvSpPr>
            <a:spLocks noChangeArrowheads="1"/>
          </p:cNvSpPr>
          <p:nvPr/>
        </p:nvSpPr>
        <p:spPr bwMode="auto">
          <a:xfrm>
            <a:off x="3708400" y="3068638"/>
            <a:ext cx="4103688" cy="3167062"/>
          </a:xfrm>
          <a:prstGeom prst="cloudCallout">
            <a:avLst>
              <a:gd name="adj1" fmla="val -41528"/>
              <a:gd name="adj2" fmla="val -71204"/>
            </a:avLst>
          </a:prstGeom>
          <a:solidFill>
            <a:schemeClr val="accent1"/>
          </a:solidFill>
          <a:ln w="9525">
            <a:solidFill>
              <a:schemeClr val="tx1"/>
            </a:solidFill>
            <a:round/>
          </a:ln>
        </p:spPr>
        <p:txBody>
          <a:bodyPr/>
          <a:lstStyle/>
          <a:p>
            <a:pPr algn="ctr"/>
            <a:endParaRPr lang="en-US" altLang="zh-TW" b="1">
              <a:solidFill>
                <a:srgbClr val="000066"/>
              </a:solidFill>
            </a:endParaRPr>
          </a:p>
          <a:p>
            <a:pPr algn="ctr"/>
            <a:r>
              <a:rPr lang="en-US" altLang="zh-TW" b="1">
                <a:solidFill>
                  <a:srgbClr val="000066"/>
                </a:solidFill>
              </a:rPr>
              <a:t>ZHR</a:t>
            </a:r>
            <a:r>
              <a:rPr lang="zh-TW" altLang="en-US" b="1">
                <a:solidFill>
                  <a:srgbClr val="000066"/>
                </a:solidFill>
              </a:rPr>
              <a:t>是指：</a:t>
            </a:r>
            <a:br>
              <a:rPr lang="zh-TW" altLang="en-US" b="1">
                <a:solidFill>
                  <a:srgbClr val="000066"/>
                </a:solidFill>
              </a:rPr>
            </a:br>
            <a:r>
              <a:rPr lang="zh-TW" altLang="en-US" b="1">
                <a:solidFill>
                  <a:srgbClr val="000066"/>
                </a:solidFill>
              </a:rPr>
              <a:t>天空非常干净且无光害时</a:t>
            </a:r>
            <a:endParaRPr lang="zh-TW" altLang="en-US" b="1">
              <a:solidFill>
                <a:srgbClr val="000066"/>
              </a:solidFill>
            </a:endParaRPr>
          </a:p>
          <a:p>
            <a:pPr algn="ctr"/>
            <a:r>
              <a:rPr lang="zh-TW" altLang="en-US" b="1">
                <a:solidFill>
                  <a:srgbClr val="000066"/>
                </a:solidFill>
              </a:rPr>
              <a:t>最暗可见星星为</a:t>
            </a:r>
            <a:r>
              <a:rPr lang="en-US" altLang="zh-TW" b="1">
                <a:solidFill>
                  <a:srgbClr val="000066"/>
                </a:solidFill>
              </a:rPr>
              <a:t>6.5</a:t>
            </a:r>
            <a:r>
              <a:rPr lang="zh-TW" altLang="en-US" b="1">
                <a:solidFill>
                  <a:srgbClr val="000066"/>
                </a:solidFill>
              </a:rPr>
              <a:t>等</a:t>
            </a:r>
            <a:endParaRPr lang="zh-TW" altLang="en-US" b="1">
              <a:solidFill>
                <a:srgbClr val="000066"/>
              </a:solidFill>
            </a:endParaRPr>
          </a:p>
          <a:p>
            <a:pPr algn="ctr"/>
            <a:r>
              <a:rPr lang="zh-TW" altLang="en-US" b="1">
                <a:solidFill>
                  <a:srgbClr val="000066"/>
                </a:solidFill>
              </a:rPr>
              <a:t>辐射点位在天顶</a:t>
            </a:r>
            <a:endParaRPr lang="zh-TW" altLang="en-US" b="1">
              <a:solidFill>
                <a:srgbClr val="000066"/>
              </a:solidFill>
            </a:endParaRPr>
          </a:p>
          <a:p>
            <a:pPr algn="ctr"/>
            <a:r>
              <a:rPr lang="zh-TW" altLang="en-US" b="1">
                <a:solidFill>
                  <a:srgbClr val="000066"/>
                </a:solidFill>
              </a:rPr>
              <a:t>的最佳状况下</a:t>
            </a:r>
            <a:endParaRPr lang="zh-TW" altLang="en-US" b="1">
              <a:solidFill>
                <a:srgbClr val="000066"/>
              </a:solidFill>
            </a:endParaRPr>
          </a:p>
          <a:p>
            <a:pPr algn="ctr"/>
            <a:r>
              <a:rPr lang="zh-TW" altLang="en-US" b="1">
                <a:solidFill>
                  <a:srgbClr val="000066"/>
                </a:solidFill>
              </a:rPr>
              <a:t>每小时可见的流星数量</a:t>
            </a:r>
            <a:endParaRPr lang="zh-TW" altLang="en-US" b="1">
              <a:solidFill>
                <a:srgbClr val="000066"/>
              </a:solidFill>
            </a:endParaRPr>
          </a:p>
          <a:p>
            <a:pPr algn="ctr"/>
            <a:r>
              <a:rPr lang="zh-TW" altLang="en-US" b="1">
                <a:solidFill>
                  <a:srgbClr val="000066"/>
                </a:solidFill>
              </a:rPr>
              <a:t>（但通常不会那么好</a:t>
            </a:r>
            <a:r>
              <a:rPr lang="en-US" altLang="zh-TW" b="1">
                <a:solidFill>
                  <a:srgbClr val="000066"/>
                </a:solidFill>
              </a:rPr>
              <a:t>…</a:t>
            </a:r>
            <a:r>
              <a:rPr lang="zh-TW" altLang="en-US" b="1">
                <a:solidFill>
                  <a:srgbClr val="000066"/>
                </a:solidFill>
              </a:rPr>
              <a:t>）</a:t>
            </a:r>
            <a:endParaRPr lang="zh-TW" altLang="en-US" b="1">
              <a:solidFill>
                <a:srgbClr val="000066"/>
              </a:solidFill>
            </a:endParaRPr>
          </a:p>
        </p:txBody>
      </p:sp>
      <p:sp>
        <p:nvSpPr>
          <p:cNvPr id="41866" name="AutoShape 906"/>
          <p:cNvSpPr>
            <a:spLocks noChangeArrowheads="1"/>
          </p:cNvSpPr>
          <p:nvPr/>
        </p:nvSpPr>
        <p:spPr bwMode="auto">
          <a:xfrm>
            <a:off x="0" y="3284538"/>
            <a:ext cx="3132138" cy="1584325"/>
          </a:xfrm>
          <a:prstGeom prst="cloudCallout">
            <a:avLst>
              <a:gd name="adj1" fmla="val 83500"/>
              <a:gd name="adj2" fmla="val 36574"/>
            </a:avLst>
          </a:prstGeom>
          <a:solidFill>
            <a:schemeClr val="accent2"/>
          </a:solidFill>
          <a:ln w="9525">
            <a:solidFill>
              <a:schemeClr val="tx1"/>
            </a:solidFill>
            <a:round/>
          </a:ln>
        </p:spPr>
        <p:txBody>
          <a:bodyPr/>
          <a:lstStyle/>
          <a:p>
            <a:pPr algn="ctr"/>
            <a:endParaRPr lang="en-US" altLang="zh-TW"/>
          </a:p>
          <a:p>
            <a:pPr algn="ctr"/>
            <a:r>
              <a:rPr lang="en-US" altLang="zh-TW" b="1">
                <a:solidFill>
                  <a:srgbClr val="000066"/>
                </a:solidFill>
              </a:rPr>
              <a:t>ZHR</a:t>
            </a:r>
            <a:r>
              <a:rPr lang="zh-TW" altLang="en-US" b="1">
                <a:solidFill>
                  <a:srgbClr val="000066"/>
                </a:solidFill>
              </a:rPr>
              <a:t>若大于</a:t>
            </a:r>
            <a:r>
              <a:rPr lang="en-US" altLang="zh-TW" b="1">
                <a:solidFill>
                  <a:srgbClr val="000066"/>
                </a:solidFill>
              </a:rPr>
              <a:t>1000</a:t>
            </a:r>
            <a:r>
              <a:rPr lang="zh-TW" altLang="en-US" b="1">
                <a:solidFill>
                  <a:srgbClr val="000066"/>
                </a:solidFill>
              </a:rPr>
              <a:t>，则称为「流星暴」</a:t>
            </a:r>
            <a:endParaRPr lang="zh-TW" altLang="en-US" b="1">
              <a:solidFill>
                <a:srgbClr val="000066"/>
              </a:solidFill>
            </a:endParaRPr>
          </a:p>
        </p:txBody>
      </p:sp>
      <p:sp>
        <p:nvSpPr>
          <p:cNvPr id="41867" name="AutoShape 907"/>
          <p:cNvSpPr>
            <a:spLocks noChangeArrowheads="1"/>
          </p:cNvSpPr>
          <p:nvPr/>
        </p:nvSpPr>
        <p:spPr bwMode="auto">
          <a:xfrm>
            <a:off x="5003800" y="1844675"/>
            <a:ext cx="4140200" cy="2016125"/>
          </a:xfrm>
          <a:prstGeom prst="cloudCallout">
            <a:avLst>
              <a:gd name="adj1" fmla="val -16949"/>
              <a:gd name="adj2" fmla="val 97245"/>
            </a:avLst>
          </a:prstGeom>
          <a:solidFill>
            <a:srgbClr val="CCFFCC"/>
          </a:solidFill>
          <a:ln w="9525">
            <a:solidFill>
              <a:schemeClr val="tx1"/>
            </a:solidFill>
            <a:round/>
          </a:ln>
        </p:spPr>
        <p:txBody>
          <a:bodyPr/>
          <a:lstStyle/>
          <a:p>
            <a:pPr algn="ctr"/>
            <a:r>
              <a:rPr lang="zh-TW" altLang="en-US" b="1">
                <a:solidFill>
                  <a:srgbClr val="000066"/>
                </a:solidFill>
              </a:rPr>
              <a:t>辐射点仰角愈低</a:t>
            </a:r>
            <a:endParaRPr lang="zh-TW" altLang="en-US" b="1">
              <a:solidFill>
                <a:srgbClr val="000066"/>
              </a:solidFill>
            </a:endParaRPr>
          </a:p>
          <a:p>
            <a:pPr algn="ctr"/>
            <a:r>
              <a:rPr lang="zh-TW" altLang="en-US" b="1">
                <a:solidFill>
                  <a:srgbClr val="000066"/>
                </a:solidFill>
              </a:rPr>
              <a:t>流星需穿越愈厚的大气层</a:t>
            </a:r>
            <a:endParaRPr lang="zh-TW" altLang="en-US" b="1">
              <a:solidFill>
                <a:srgbClr val="000066"/>
              </a:solidFill>
            </a:endParaRPr>
          </a:p>
          <a:p>
            <a:pPr algn="ctr"/>
            <a:r>
              <a:rPr lang="zh-TW" altLang="en-US" b="1">
                <a:solidFill>
                  <a:srgbClr val="000066"/>
                </a:solidFill>
              </a:rPr>
              <a:t>且可见视野受限</a:t>
            </a:r>
            <a:endParaRPr lang="zh-TW" altLang="en-US" b="1">
              <a:solidFill>
                <a:srgbClr val="000066"/>
              </a:solidFill>
            </a:endParaRPr>
          </a:p>
          <a:p>
            <a:pPr algn="ctr"/>
            <a:r>
              <a:rPr lang="zh-TW" altLang="en-US" b="1">
                <a:solidFill>
                  <a:srgbClr val="000066"/>
                </a:solidFill>
              </a:rPr>
              <a:t>则可见流星数量愈少</a:t>
            </a:r>
            <a:endParaRPr lang="zh-TW" altLang="en-US" b="1">
              <a:solidFill>
                <a:srgbClr val="000066"/>
              </a:solidFill>
            </a:endParaRPr>
          </a:p>
        </p:txBody>
      </p:sp>
    </p:spTree>
  </p:cSld>
  <p:clrMapOvr>
    <a:masterClrMapping/>
  </p:clrMapOvr>
  <p:transition spd="med">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nodeType="clickEffect">
                                  <p:stCondLst>
                                    <p:cond delay="0"/>
                                  </p:stCondLst>
                                  <p:childTnLst>
                                    <p:set>
                                      <p:cBhvr>
                                        <p:cTn id="10" dur="1" fill="hold">
                                          <p:stCondLst>
                                            <p:cond delay="0"/>
                                          </p:stCondLst>
                                        </p:cTn>
                                        <p:tgtEl>
                                          <p:spTgt spid="41861"/>
                                        </p:tgtEl>
                                        <p:attrNameLst>
                                          <p:attrName>style.visibility</p:attrName>
                                        </p:attrNameLst>
                                      </p:cBhvr>
                                      <p:to>
                                        <p:strVal val="visible"/>
                                      </p:to>
                                    </p:set>
                                    <p:animEffect transition="in" filter="diamond(in)">
                                      <p:cBhvr>
                                        <p:cTn id="11" dur="2000"/>
                                        <p:tgtEl>
                                          <p:spTgt spid="41861"/>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nodeType="clickEffect">
                                  <p:stCondLst>
                                    <p:cond delay="0"/>
                                  </p:stCondLst>
                                  <p:childTnLst>
                                    <p:set>
                                      <p:cBhvr>
                                        <p:cTn id="15" dur="1" fill="hold">
                                          <p:stCondLst>
                                            <p:cond delay="0"/>
                                          </p:stCondLst>
                                        </p:cTn>
                                        <p:tgtEl>
                                          <p:spTgt spid="41863"/>
                                        </p:tgtEl>
                                        <p:attrNameLst>
                                          <p:attrName>style.visibility</p:attrName>
                                        </p:attrNameLst>
                                      </p:cBhvr>
                                      <p:to>
                                        <p:strVal val="visible"/>
                                      </p:to>
                                    </p:set>
                                    <p:animEffect transition="in" filter="diamond(in)">
                                      <p:cBhvr>
                                        <p:cTn id="16" dur="2000"/>
                                        <p:tgtEl>
                                          <p:spTgt spid="41863"/>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nodeType="clickEffect">
                                  <p:stCondLst>
                                    <p:cond delay="0"/>
                                  </p:stCondLst>
                                  <p:childTnLst>
                                    <p:set>
                                      <p:cBhvr>
                                        <p:cTn id="20" dur="1" fill="hold">
                                          <p:stCondLst>
                                            <p:cond delay="0"/>
                                          </p:stCondLst>
                                        </p:cTn>
                                        <p:tgtEl>
                                          <p:spTgt spid="41863"/>
                                        </p:tgtEl>
                                        <p:attrNameLst>
                                          <p:attrName>style.visibility</p:attrName>
                                        </p:attrNameLst>
                                      </p:cBhvr>
                                      <p:to>
                                        <p:strVal val="visible"/>
                                      </p:to>
                                    </p:set>
                                    <p:animEffect transition="in" filter="diamond(in)">
                                      <p:cBhvr>
                                        <p:cTn id="21" dur="2000"/>
                                        <p:tgtEl>
                                          <p:spTgt spid="41863"/>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41865"/>
                                        </p:tgtEl>
                                        <p:attrNameLst>
                                          <p:attrName>style.visibility</p:attrName>
                                        </p:attrNameLst>
                                      </p:cBhvr>
                                      <p:to>
                                        <p:strVal val="visible"/>
                                      </p:to>
                                    </p:set>
                                    <p:animEffect transition="in" filter="dissolve">
                                      <p:cBhvr>
                                        <p:cTn id="26" dur="500"/>
                                        <p:tgtEl>
                                          <p:spTgt spid="41865"/>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86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18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P spid="41865" grpId="0" animBg="1"/>
      <p:bldP spid="41866" grpId="0" animBg="1"/>
      <p:bldP spid="4186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日期版面配置區 3"/>
          <p:cNvSpPr>
            <a:spLocks noGrp="1"/>
          </p:cNvSpPr>
          <p:nvPr>
            <p:ph type="dt" sz="quarter" idx="10"/>
          </p:nvPr>
        </p:nvSpPr>
        <p:spPr>
          <a:noFill/>
        </p:spPr>
        <p:txBody>
          <a:bodyPr/>
          <a:lstStyle/>
          <a:p>
            <a:r>
              <a:rPr lang="zh-TW" altLang="en-US">
                <a:ea typeface="新細明體" charset="-120"/>
              </a:rPr>
              <a:t>2</a:t>
            </a:r>
            <a:r>
              <a:rPr lang="en-US" altLang="zh-TW">
                <a:ea typeface="新細明體" charset="-120"/>
              </a:rPr>
              <a:t>016/4/29</a:t>
            </a:r>
            <a:endParaRPr lang="en-US" altLang="zh-TW">
              <a:ea typeface="新細明體" charset="-120"/>
            </a:endParaRPr>
          </a:p>
        </p:txBody>
      </p:sp>
      <p:sp>
        <p:nvSpPr>
          <p:cNvPr id="33794" name="Rectangle 2"/>
          <p:cNvSpPr>
            <a:spLocks noGrp="1" noChangeArrowheads="1"/>
          </p:cNvSpPr>
          <p:nvPr>
            <p:ph type="title"/>
          </p:nvPr>
        </p:nvSpPr>
        <p:spPr/>
        <p:txBody>
          <a:bodyPr/>
          <a:lstStyle/>
          <a:p>
            <a:pPr eaLnBrk="1" hangingPunct="1">
              <a:defRPr/>
            </a:pPr>
            <a:r>
              <a:rPr lang="zh-TW" altLang="en-US" smtClean="0"/>
              <a:t>如何观赏流星雨？</a:t>
            </a:r>
            <a:endParaRPr lang="zh-TW" altLang="en-US" smtClean="0"/>
          </a:p>
        </p:txBody>
      </p:sp>
      <p:sp>
        <p:nvSpPr>
          <p:cNvPr id="33795" name="Rectangle 3"/>
          <p:cNvSpPr>
            <a:spLocks noGrp="1" noChangeArrowheads="1"/>
          </p:cNvSpPr>
          <p:nvPr>
            <p:ph type="body" idx="1"/>
          </p:nvPr>
        </p:nvSpPr>
        <p:spPr/>
        <p:txBody>
          <a:bodyPr>
            <a:normAutofit lnSpcReduction="10000"/>
          </a:bodyPr>
          <a:lstStyle/>
          <a:p>
            <a:pPr eaLnBrk="1" hangingPunct="1">
              <a:lnSpc>
                <a:spcPct val="80000"/>
              </a:lnSpc>
              <a:defRPr/>
            </a:pPr>
            <a:r>
              <a:rPr lang="zh-TW" altLang="en-US" sz="2800" dirty="0" smtClean="0"/>
              <a:t>地点：无光害、空旷（视野开阔）</a:t>
            </a:r>
            <a:endParaRPr lang="zh-TW" altLang="en-US" sz="2800" dirty="0" smtClean="0"/>
          </a:p>
          <a:p>
            <a:pPr lvl="1" eaLnBrk="1" hangingPunct="1">
              <a:lnSpc>
                <a:spcPct val="80000"/>
              </a:lnSpc>
              <a:defRPr/>
            </a:pPr>
            <a:r>
              <a:rPr lang="en-US" altLang="zh-TW" sz="2400" dirty="0" smtClean="0"/>
              <a:t>2000m</a:t>
            </a:r>
            <a:r>
              <a:rPr lang="zh-TW" altLang="en-US" sz="2400" dirty="0" smtClean="0"/>
              <a:t>以上高山 </a:t>
            </a:r>
            <a:r>
              <a:rPr lang="en-US" altLang="zh-TW" sz="2400" dirty="0" smtClean="0"/>
              <a:t>&gt; </a:t>
            </a:r>
            <a:r>
              <a:rPr lang="zh-TW" altLang="en-US" sz="2400" dirty="0" smtClean="0"/>
              <a:t>平地乡村 </a:t>
            </a:r>
            <a:r>
              <a:rPr lang="en-US" altLang="zh-TW" sz="2400" dirty="0" smtClean="0"/>
              <a:t>&gt; </a:t>
            </a:r>
            <a:r>
              <a:rPr lang="zh-TW" altLang="en-US" sz="2400" dirty="0" smtClean="0"/>
              <a:t>都市</a:t>
            </a:r>
            <a:endParaRPr lang="zh-TW" altLang="en-US" sz="2400" dirty="0" smtClean="0"/>
          </a:p>
          <a:p>
            <a:pPr eaLnBrk="1" hangingPunct="1">
              <a:lnSpc>
                <a:spcPct val="80000"/>
              </a:lnSpc>
              <a:defRPr/>
            </a:pPr>
            <a:r>
              <a:rPr lang="zh-TW" altLang="en-US" sz="2800" dirty="0" smtClean="0"/>
              <a:t>时间：流星雨的极大期前后</a:t>
            </a:r>
            <a:endParaRPr lang="zh-TW" altLang="en-US" sz="2800" dirty="0" smtClean="0"/>
          </a:p>
          <a:p>
            <a:pPr eaLnBrk="1" hangingPunct="1">
              <a:lnSpc>
                <a:spcPct val="80000"/>
              </a:lnSpc>
              <a:defRPr/>
            </a:pPr>
            <a:r>
              <a:rPr lang="zh-TW" altLang="en-US" sz="2800" dirty="0" smtClean="0"/>
              <a:t>工具：</a:t>
            </a:r>
            <a:endParaRPr lang="zh-TW" altLang="en-US" sz="2800" dirty="0" smtClean="0"/>
          </a:p>
          <a:p>
            <a:pPr lvl="1" eaLnBrk="1" hangingPunct="1">
              <a:lnSpc>
                <a:spcPct val="80000"/>
              </a:lnSpc>
              <a:defRPr/>
            </a:pPr>
            <a:r>
              <a:rPr lang="zh-TW" altLang="en-US" sz="2400" dirty="0" smtClean="0"/>
              <a:t>目视：眼睛</a:t>
            </a:r>
            <a:endParaRPr lang="zh-TW" altLang="en-US" sz="2400" dirty="0" smtClean="0"/>
          </a:p>
          <a:p>
            <a:pPr lvl="2" eaLnBrk="1" hangingPunct="1">
              <a:lnSpc>
                <a:spcPct val="80000"/>
              </a:lnSpc>
              <a:defRPr/>
            </a:pPr>
            <a:r>
              <a:rPr lang="zh-TW" altLang="en-US" sz="2000" dirty="0" smtClean="0">
                <a:effectLst/>
              </a:rPr>
              <a:t>纯欣赏：啥事都不用做</a:t>
            </a:r>
            <a:endParaRPr lang="zh-TW" altLang="en-US" sz="2000" dirty="0" smtClean="0">
              <a:effectLst/>
            </a:endParaRPr>
          </a:p>
          <a:p>
            <a:pPr lvl="2" eaLnBrk="1" hangingPunct="1">
              <a:lnSpc>
                <a:spcPct val="80000"/>
              </a:lnSpc>
              <a:defRPr/>
            </a:pPr>
            <a:r>
              <a:rPr lang="zh-TW" altLang="en-US" sz="2000" dirty="0" smtClean="0">
                <a:effectLst/>
              </a:rPr>
              <a:t>计数：手表、计数器、记录纸、录音机 </a:t>
            </a:r>
            <a:br>
              <a:rPr lang="zh-TW" altLang="en-US" sz="2000" dirty="0" smtClean="0">
                <a:effectLst/>
              </a:rPr>
            </a:br>
            <a:r>
              <a:rPr lang="zh-TW" altLang="en-US" sz="2000" dirty="0" smtClean="0">
                <a:effectLst/>
                <a:sym typeface="Wingdings" pitchFamily="2" charset="2"/>
              </a:rPr>
              <a:t> 一般小时时统计一次，量多时</a:t>
            </a:r>
            <a:r>
              <a:rPr lang="en-US" altLang="zh-TW" sz="2000" dirty="0" smtClean="0">
                <a:effectLst/>
                <a:sym typeface="Wingdings" pitchFamily="2" charset="2"/>
              </a:rPr>
              <a:t>10-15</a:t>
            </a:r>
            <a:r>
              <a:rPr lang="zh-TW" altLang="en-US" sz="2000" dirty="0" smtClean="0">
                <a:effectLst/>
                <a:sym typeface="Wingdings" pitchFamily="2" charset="2"/>
              </a:rPr>
              <a:t>分统计一次</a:t>
            </a:r>
            <a:endParaRPr lang="zh-TW" altLang="en-US" sz="2000" dirty="0" smtClean="0">
              <a:effectLst/>
            </a:endParaRPr>
          </a:p>
          <a:p>
            <a:pPr lvl="1" eaLnBrk="1" hangingPunct="1">
              <a:lnSpc>
                <a:spcPct val="80000"/>
              </a:lnSpc>
              <a:defRPr/>
            </a:pPr>
            <a:r>
              <a:rPr lang="zh-TW" altLang="en-US" sz="2400" dirty="0" smtClean="0"/>
              <a:t>摄录影：相机（或摄影机）</a:t>
            </a:r>
            <a:r>
              <a:rPr lang="en-US" altLang="zh-TW" sz="2400" dirty="0" smtClean="0"/>
              <a:t>+ </a:t>
            </a:r>
            <a:r>
              <a:rPr lang="zh-TW" altLang="en-US" sz="2400" dirty="0" smtClean="0"/>
              <a:t>三角架</a:t>
            </a:r>
            <a:endParaRPr lang="zh-TW" altLang="en-US" sz="2400" dirty="0" smtClean="0"/>
          </a:p>
          <a:p>
            <a:pPr lvl="2" eaLnBrk="1" hangingPunct="1">
              <a:lnSpc>
                <a:spcPct val="80000"/>
              </a:lnSpc>
              <a:defRPr/>
            </a:pPr>
            <a:r>
              <a:rPr lang="zh-TW" altLang="en-US" sz="2000" dirty="0" smtClean="0">
                <a:effectLst/>
              </a:rPr>
              <a:t>相机镜头愈广愈好</a:t>
            </a:r>
            <a:endParaRPr lang="zh-TW" altLang="en-US" sz="2000" dirty="0" smtClean="0">
              <a:effectLst/>
            </a:endParaRPr>
          </a:p>
          <a:p>
            <a:pPr lvl="2" eaLnBrk="1" hangingPunct="1">
              <a:lnSpc>
                <a:spcPct val="80000"/>
              </a:lnSpc>
              <a:defRPr/>
            </a:pPr>
            <a:r>
              <a:rPr lang="zh-TW" altLang="en-US" sz="2000" dirty="0" smtClean="0">
                <a:effectLst/>
              </a:rPr>
              <a:t>相机固定、光圈全开，长时间曝光（镜头前方不要被挡住了）</a:t>
            </a:r>
            <a:endParaRPr lang="en-US" altLang="zh-TW" sz="2000" dirty="0" smtClean="0">
              <a:effectLst/>
            </a:endParaRPr>
          </a:p>
          <a:p>
            <a:pPr lvl="2" eaLnBrk="1" hangingPunct="1">
              <a:lnSpc>
                <a:spcPct val="80000"/>
              </a:lnSpc>
              <a:defRPr/>
            </a:pPr>
            <a:r>
              <a:rPr lang="zh-TW" altLang="en-US" sz="2000" dirty="0" smtClean="0">
                <a:effectLst/>
              </a:rPr>
              <a:t>要注意焦距一定要正确，不要使用「自动对焦」</a:t>
            </a:r>
            <a:endParaRPr lang="zh-TW" altLang="en-US" sz="2000" dirty="0" smtClean="0">
              <a:effectLst/>
            </a:endParaRPr>
          </a:p>
          <a:p>
            <a:pPr eaLnBrk="1" hangingPunct="1">
              <a:lnSpc>
                <a:spcPct val="80000"/>
              </a:lnSpc>
              <a:defRPr/>
            </a:pPr>
            <a:r>
              <a:rPr lang="zh-TW" altLang="en-US" sz="2800" dirty="0" smtClean="0"/>
              <a:t>其他：保暖衣物、睡袋（睡垫）、消夜</a:t>
            </a:r>
            <a:r>
              <a:rPr lang="en-US" altLang="zh-TW" sz="2800" dirty="0" smtClean="0"/>
              <a:t>…</a:t>
            </a:r>
            <a:endParaRPr lang="en-US" altLang="zh-TW" sz="28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3795">
                                            <p:txEl>
                                              <p:pRg st="0" end="0"/>
                                            </p:txEl>
                                          </p:spTgt>
                                        </p:tgtEl>
                                        <p:attrNameLst>
                                          <p:attrName>style.visibility</p:attrName>
                                        </p:attrNameLst>
                                      </p:cBhvr>
                                      <p:to>
                                        <p:strVal val="visible"/>
                                      </p:to>
                                    </p:set>
                                    <p:anim calcmode="discrete" valueType="clr">
                                      <p:cBhvr override="childStyle">
                                        <p:cTn id="7" dur="80"/>
                                        <p:tgtEl>
                                          <p:spTgt spid="3379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379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3795">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3795">
                                            <p:txEl>
                                              <p:pRg st="1" end="1"/>
                                            </p:txEl>
                                          </p:spTgt>
                                        </p:tgtEl>
                                        <p:attrNameLst>
                                          <p:attrName>style.visibility</p:attrName>
                                        </p:attrNameLst>
                                      </p:cBhvr>
                                      <p:to>
                                        <p:strVal val="visible"/>
                                      </p:to>
                                    </p:set>
                                    <p:anim calcmode="discrete" valueType="clr">
                                      <p:cBhvr override="childStyle">
                                        <p:cTn id="14" dur="80"/>
                                        <p:tgtEl>
                                          <p:spTgt spid="3379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3795">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33795">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33795">
                                            <p:txEl>
                                              <p:pRg st="2" end="2"/>
                                            </p:txEl>
                                          </p:spTgt>
                                        </p:tgtEl>
                                        <p:attrNameLst>
                                          <p:attrName>style.visibility</p:attrName>
                                        </p:attrNameLst>
                                      </p:cBhvr>
                                      <p:to>
                                        <p:strVal val="visible"/>
                                      </p:to>
                                    </p:set>
                                    <p:anim calcmode="discrete" valueType="clr">
                                      <p:cBhvr override="childStyle">
                                        <p:cTn id="21" dur="80"/>
                                        <p:tgtEl>
                                          <p:spTgt spid="33795">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3795">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33795">
                                            <p:txEl>
                                              <p:pRg st="2" end="2"/>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33795">
                                            <p:txEl>
                                              <p:pRg st="3" end="3"/>
                                            </p:txEl>
                                          </p:spTgt>
                                        </p:tgtEl>
                                        <p:attrNameLst>
                                          <p:attrName>style.visibility</p:attrName>
                                        </p:attrNameLst>
                                      </p:cBhvr>
                                      <p:to>
                                        <p:strVal val="visible"/>
                                      </p:to>
                                    </p:set>
                                    <p:anim calcmode="discrete" valueType="clr">
                                      <p:cBhvr override="childStyle">
                                        <p:cTn id="28" dur="80"/>
                                        <p:tgtEl>
                                          <p:spTgt spid="33795">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33795">
                                            <p:txEl>
                                              <p:pRg st="3" end="3"/>
                                            </p:txEl>
                                          </p:spTgt>
                                        </p:tgtEl>
                                        <p:attrNameLst>
                                          <p:attrName>fillcolor</p:attrName>
                                        </p:attrNameLst>
                                      </p:cBhvr>
                                      <p:tavLst>
                                        <p:tav tm="0">
                                          <p:val>
                                            <p:clrVal>
                                              <a:schemeClr val="accent2"/>
                                            </p:clrVal>
                                          </p:val>
                                        </p:tav>
                                        <p:tav tm="50000">
                                          <p:val>
                                            <p:clrVal>
                                              <a:schemeClr val="hlink"/>
                                            </p:clrVal>
                                          </p:val>
                                        </p:tav>
                                      </p:tavLst>
                                    </p:anim>
                                    <p:set>
                                      <p:cBhvr>
                                        <p:cTn id="30" dur="80"/>
                                        <p:tgtEl>
                                          <p:spTgt spid="33795">
                                            <p:txEl>
                                              <p:pRg st="3" end="3"/>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33795">
                                            <p:txEl>
                                              <p:pRg st="4" end="4"/>
                                            </p:txEl>
                                          </p:spTgt>
                                        </p:tgtEl>
                                        <p:attrNameLst>
                                          <p:attrName>style.visibility</p:attrName>
                                        </p:attrNameLst>
                                      </p:cBhvr>
                                      <p:to>
                                        <p:strVal val="visible"/>
                                      </p:to>
                                    </p:set>
                                    <p:anim calcmode="discrete" valueType="clr">
                                      <p:cBhvr override="childStyle">
                                        <p:cTn id="35" dur="80"/>
                                        <p:tgtEl>
                                          <p:spTgt spid="33795">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33795">
                                            <p:txEl>
                                              <p:pRg st="4" end="4"/>
                                            </p:txEl>
                                          </p:spTgt>
                                        </p:tgtEl>
                                        <p:attrNameLst>
                                          <p:attrName>fillcolor</p:attrName>
                                        </p:attrNameLst>
                                      </p:cBhvr>
                                      <p:tavLst>
                                        <p:tav tm="0">
                                          <p:val>
                                            <p:clrVal>
                                              <a:schemeClr val="accent2"/>
                                            </p:clrVal>
                                          </p:val>
                                        </p:tav>
                                        <p:tav tm="50000">
                                          <p:val>
                                            <p:clrVal>
                                              <a:schemeClr val="hlink"/>
                                            </p:clrVal>
                                          </p:val>
                                        </p:tav>
                                      </p:tavLst>
                                    </p:anim>
                                    <p:set>
                                      <p:cBhvr>
                                        <p:cTn id="37" dur="80"/>
                                        <p:tgtEl>
                                          <p:spTgt spid="33795">
                                            <p:txEl>
                                              <p:pRg st="4" end="4"/>
                                            </p:txEl>
                                          </p:spTgt>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33795">
                                            <p:txEl>
                                              <p:pRg st="5" end="5"/>
                                            </p:txEl>
                                          </p:spTgt>
                                        </p:tgtEl>
                                        <p:attrNameLst>
                                          <p:attrName>style.visibility</p:attrName>
                                        </p:attrNameLst>
                                      </p:cBhvr>
                                      <p:to>
                                        <p:strVal val="visible"/>
                                      </p:to>
                                    </p:set>
                                    <p:anim calcmode="discrete" valueType="clr">
                                      <p:cBhvr override="childStyle">
                                        <p:cTn id="42" dur="80"/>
                                        <p:tgtEl>
                                          <p:spTgt spid="33795">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33795">
                                            <p:txEl>
                                              <p:pRg st="5" end="5"/>
                                            </p:txEl>
                                          </p:spTgt>
                                        </p:tgtEl>
                                        <p:attrNameLst>
                                          <p:attrName>fillcolor</p:attrName>
                                        </p:attrNameLst>
                                      </p:cBhvr>
                                      <p:tavLst>
                                        <p:tav tm="0">
                                          <p:val>
                                            <p:clrVal>
                                              <a:schemeClr val="accent2"/>
                                            </p:clrVal>
                                          </p:val>
                                        </p:tav>
                                        <p:tav tm="50000">
                                          <p:val>
                                            <p:clrVal>
                                              <a:schemeClr val="hlink"/>
                                            </p:clrVal>
                                          </p:val>
                                        </p:tav>
                                      </p:tavLst>
                                    </p:anim>
                                    <p:set>
                                      <p:cBhvr>
                                        <p:cTn id="44" dur="80"/>
                                        <p:tgtEl>
                                          <p:spTgt spid="33795">
                                            <p:txEl>
                                              <p:pRg st="5" end="5"/>
                                            </p:txEl>
                                          </p:spTgt>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33795">
                                            <p:txEl>
                                              <p:pRg st="6" end="6"/>
                                            </p:txEl>
                                          </p:spTgt>
                                        </p:tgtEl>
                                        <p:attrNameLst>
                                          <p:attrName>style.visibility</p:attrName>
                                        </p:attrNameLst>
                                      </p:cBhvr>
                                      <p:to>
                                        <p:strVal val="visible"/>
                                      </p:to>
                                    </p:set>
                                    <p:anim calcmode="discrete" valueType="clr">
                                      <p:cBhvr override="childStyle">
                                        <p:cTn id="49" dur="80"/>
                                        <p:tgtEl>
                                          <p:spTgt spid="33795">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33795">
                                            <p:txEl>
                                              <p:pRg st="6" end="6"/>
                                            </p:txEl>
                                          </p:spTgt>
                                        </p:tgtEl>
                                        <p:attrNameLst>
                                          <p:attrName>fillcolor</p:attrName>
                                        </p:attrNameLst>
                                      </p:cBhvr>
                                      <p:tavLst>
                                        <p:tav tm="0">
                                          <p:val>
                                            <p:clrVal>
                                              <a:schemeClr val="accent2"/>
                                            </p:clrVal>
                                          </p:val>
                                        </p:tav>
                                        <p:tav tm="50000">
                                          <p:val>
                                            <p:clrVal>
                                              <a:schemeClr val="hlink"/>
                                            </p:clrVal>
                                          </p:val>
                                        </p:tav>
                                      </p:tavLst>
                                    </p:anim>
                                    <p:set>
                                      <p:cBhvr>
                                        <p:cTn id="51" dur="80"/>
                                        <p:tgtEl>
                                          <p:spTgt spid="33795">
                                            <p:txEl>
                                              <p:pRg st="6" end="6"/>
                                            </p:txEl>
                                          </p:spTgt>
                                        </p:tgtEl>
                                        <p:attrNameLst>
                                          <p:attrName>fill.type</p:attrName>
                                        </p:attrNameLst>
                                      </p:cBhvr>
                                      <p:to>
                                        <p:strVal val="solid"/>
                                      </p:to>
                                    </p:set>
                                  </p:childTnLst>
                                </p:cTn>
                              </p:par>
                            </p:childTnLst>
                          </p:cTn>
                        </p:par>
                      </p:childTnLst>
                    </p:cTn>
                  </p:par>
                  <p:par>
                    <p:cTn id="52" fill="hold">
                      <p:stCondLst>
                        <p:cond delay="indefinite"/>
                      </p:stCondLst>
                      <p:childTnLst>
                        <p:par>
                          <p:cTn id="53" fill="hold">
                            <p:stCondLst>
                              <p:cond delay="0"/>
                            </p:stCondLst>
                            <p:childTnLst>
                              <p:par>
                                <p:cTn id="54" presetID="27" presetClass="entr" presetSubtype="0" fill="hold" grpId="0" nodeType="clickEffect">
                                  <p:stCondLst>
                                    <p:cond delay="0"/>
                                  </p:stCondLst>
                                  <p:iterate type="lt">
                                    <p:tmPct val="50000"/>
                                  </p:iterate>
                                  <p:childTnLst>
                                    <p:set>
                                      <p:cBhvr>
                                        <p:cTn id="55" dur="1" fill="hold">
                                          <p:stCondLst>
                                            <p:cond delay="0"/>
                                          </p:stCondLst>
                                        </p:cTn>
                                        <p:tgtEl>
                                          <p:spTgt spid="33795">
                                            <p:txEl>
                                              <p:pRg st="7" end="7"/>
                                            </p:txEl>
                                          </p:spTgt>
                                        </p:tgtEl>
                                        <p:attrNameLst>
                                          <p:attrName>style.visibility</p:attrName>
                                        </p:attrNameLst>
                                      </p:cBhvr>
                                      <p:to>
                                        <p:strVal val="visible"/>
                                      </p:to>
                                    </p:set>
                                    <p:anim calcmode="discrete" valueType="clr">
                                      <p:cBhvr override="childStyle">
                                        <p:cTn id="56" dur="80"/>
                                        <p:tgtEl>
                                          <p:spTgt spid="33795">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33795">
                                            <p:txEl>
                                              <p:pRg st="7" end="7"/>
                                            </p:txEl>
                                          </p:spTgt>
                                        </p:tgtEl>
                                        <p:attrNameLst>
                                          <p:attrName>fillcolor</p:attrName>
                                        </p:attrNameLst>
                                      </p:cBhvr>
                                      <p:tavLst>
                                        <p:tav tm="0">
                                          <p:val>
                                            <p:clrVal>
                                              <a:schemeClr val="accent2"/>
                                            </p:clrVal>
                                          </p:val>
                                        </p:tav>
                                        <p:tav tm="50000">
                                          <p:val>
                                            <p:clrVal>
                                              <a:schemeClr val="hlink"/>
                                            </p:clrVal>
                                          </p:val>
                                        </p:tav>
                                      </p:tavLst>
                                    </p:anim>
                                    <p:set>
                                      <p:cBhvr>
                                        <p:cTn id="58" dur="80"/>
                                        <p:tgtEl>
                                          <p:spTgt spid="33795">
                                            <p:txEl>
                                              <p:pRg st="7" end="7"/>
                                            </p:txEl>
                                          </p:spTgt>
                                        </p:tgtEl>
                                        <p:attrNameLst>
                                          <p:attrName>fill.type</p:attrName>
                                        </p:attrNameLst>
                                      </p:cBhvr>
                                      <p:to>
                                        <p:strVal val="solid"/>
                                      </p:to>
                                    </p:set>
                                  </p:childTnLst>
                                </p:cTn>
                              </p:par>
                            </p:childTnLst>
                          </p:cTn>
                        </p:par>
                      </p:childTnLst>
                    </p:cTn>
                  </p:par>
                  <p:par>
                    <p:cTn id="59" fill="hold">
                      <p:stCondLst>
                        <p:cond delay="indefinite"/>
                      </p:stCondLst>
                      <p:childTnLst>
                        <p:par>
                          <p:cTn id="60" fill="hold">
                            <p:stCondLst>
                              <p:cond delay="0"/>
                            </p:stCondLst>
                            <p:childTnLst>
                              <p:par>
                                <p:cTn id="61" presetID="27" presetClass="entr" presetSubtype="0" fill="hold" grpId="0" nodeType="clickEffect">
                                  <p:stCondLst>
                                    <p:cond delay="0"/>
                                  </p:stCondLst>
                                  <p:iterate type="lt">
                                    <p:tmPct val="50000"/>
                                  </p:iterate>
                                  <p:childTnLst>
                                    <p:set>
                                      <p:cBhvr>
                                        <p:cTn id="62" dur="1" fill="hold">
                                          <p:stCondLst>
                                            <p:cond delay="0"/>
                                          </p:stCondLst>
                                        </p:cTn>
                                        <p:tgtEl>
                                          <p:spTgt spid="33795">
                                            <p:txEl>
                                              <p:pRg st="8" end="8"/>
                                            </p:txEl>
                                          </p:spTgt>
                                        </p:tgtEl>
                                        <p:attrNameLst>
                                          <p:attrName>style.visibility</p:attrName>
                                        </p:attrNameLst>
                                      </p:cBhvr>
                                      <p:to>
                                        <p:strVal val="visible"/>
                                      </p:to>
                                    </p:set>
                                    <p:anim calcmode="discrete" valueType="clr">
                                      <p:cBhvr override="childStyle">
                                        <p:cTn id="63" dur="80"/>
                                        <p:tgtEl>
                                          <p:spTgt spid="33795">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33795">
                                            <p:txEl>
                                              <p:pRg st="8" end="8"/>
                                            </p:txEl>
                                          </p:spTgt>
                                        </p:tgtEl>
                                        <p:attrNameLst>
                                          <p:attrName>fillcolor</p:attrName>
                                        </p:attrNameLst>
                                      </p:cBhvr>
                                      <p:tavLst>
                                        <p:tav tm="0">
                                          <p:val>
                                            <p:clrVal>
                                              <a:schemeClr val="accent2"/>
                                            </p:clrVal>
                                          </p:val>
                                        </p:tav>
                                        <p:tav tm="50000">
                                          <p:val>
                                            <p:clrVal>
                                              <a:schemeClr val="hlink"/>
                                            </p:clrVal>
                                          </p:val>
                                        </p:tav>
                                      </p:tavLst>
                                    </p:anim>
                                    <p:set>
                                      <p:cBhvr>
                                        <p:cTn id="65" dur="80"/>
                                        <p:tgtEl>
                                          <p:spTgt spid="33795">
                                            <p:txEl>
                                              <p:pRg st="8" end="8"/>
                                            </p:txEl>
                                          </p:spTgt>
                                        </p:tgtEl>
                                        <p:attrNameLst>
                                          <p:attrName>fill.type</p:attrName>
                                        </p:attrNameLst>
                                      </p:cBhvr>
                                      <p:to>
                                        <p:strVal val="solid"/>
                                      </p:to>
                                    </p:set>
                                  </p:childTnLst>
                                </p:cTn>
                              </p:par>
                            </p:childTnLst>
                          </p:cTn>
                        </p:par>
                      </p:childTnLst>
                    </p:cTn>
                  </p:par>
                  <p:par>
                    <p:cTn id="66" fill="hold">
                      <p:stCondLst>
                        <p:cond delay="indefinite"/>
                      </p:stCondLst>
                      <p:childTnLst>
                        <p:par>
                          <p:cTn id="67" fill="hold">
                            <p:stCondLst>
                              <p:cond delay="0"/>
                            </p:stCondLst>
                            <p:childTnLst>
                              <p:par>
                                <p:cTn id="68" presetID="27" presetClass="entr" presetSubtype="0" fill="hold" grpId="0" nodeType="clickEffect">
                                  <p:stCondLst>
                                    <p:cond delay="0"/>
                                  </p:stCondLst>
                                  <p:iterate type="lt">
                                    <p:tmPct val="50000"/>
                                  </p:iterate>
                                  <p:childTnLst>
                                    <p:set>
                                      <p:cBhvr>
                                        <p:cTn id="69" dur="1" fill="hold">
                                          <p:stCondLst>
                                            <p:cond delay="0"/>
                                          </p:stCondLst>
                                        </p:cTn>
                                        <p:tgtEl>
                                          <p:spTgt spid="33795">
                                            <p:txEl>
                                              <p:pRg st="9" end="9"/>
                                            </p:txEl>
                                          </p:spTgt>
                                        </p:tgtEl>
                                        <p:attrNameLst>
                                          <p:attrName>style.visibility</p:attrName>
                                        </p:attrNameLst>
                                      </p:cBhvr>
                                      <p:to>
                                        <p:strVal val="visible"/>
                                      </p:to>
                                    </p:set>
                                    <p:anim calcmode="discrete" valueType="clr">
                                      <p:cBhvr override="childStyle">
                                        <p:cTn id="70" dur="80"/>
                                        <p:tgtEl>
                                          <p:spTgt spid="33795">
                                            <p:txEl>
                                              <p:pRg st="9" end="9"/>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1" dur="80"/>
                                        <p:tgtEl>
                                          <p:spTgt spid="33795">
                                            <p:txEl>
                                              <p:pRg st="9" end="9"/>
                                            </p:txEl>
                                          </p:spTgt>
                                        </p:tgtEl>
                                        <p:attrNameLst>
                                          <p:attrName>fillcolor</p:attrName>
                                        </p:attrNameLst>
                                      </p:cBhvr>
                                      <p:tavLst>
                                        <p:tav tm="0">
                                          <p:val>
                                            <p:clrVal>
                                              <a:schemeClr val="accent2"/>
                                            </p:clrVal>
                                          </p:val>
                                        </p:tav>
                                        <p:tav tm="50000">
                                          <p:val>
                                            <p:clrVal>
                                              <a:schemeClr val="hlink"/>
                                            </p:clrVal>
                                          </p:val>
                                        </p:tav>
                                      </p:tavLst>
                                    </p:anim>
                                    <p:set>
                                      <p:cBhvr>
                                        <p:cTn id="72" dur="80"/>
                                        <p:tgtEl>
                                          <p:spTgt spid="33795">
                                            <p:txEl>
                                              <p:pRg st="9" end="9"/>
                                            </p:txEl>
                                          </p:spTgt>
                                        </p:tgtEl>
                                        <p:attrNameLst>
                                          <p:attrName>fill.type</p:attrName>
                                        </p:attrNameLst>
                                      </p:cBhvr>
                                      <p:to>
                                        <p:strVal val="solid"/>
                                      </p:to>
                                    </p:set>
                                  </p:childTnLst>
                                </p:cTn>
                              </p:par>
                            </p:childTnLst>
                          </p:cTn>
                        </p:par>
                      </p:childTnLst>
                    </p:cTn>
                  </p:par>
                  <p:par>
                    <p:cTn id="73" fill="hold">
                      <p:stCondLst>
                        <p:cond delay="indefinite"/>
                      </p:stCondLst>
                      <p:childTnLst>
                        <p:par>
                          <p:cTn id="74" fill="hold">
                            <p:stCondLst>
                              <p:cond delay="0"/>
                            </p:stCondLst>
                            <p:childTnLst>
                              <p:par>
                                <p:cTn id="75" presetID="27" presetClass="entr" presetSubtype="0" fill="hold" grpId="0" nodeType="clickEffect">
                                  <p:stCondLst>
                                    <p:cond delay="0"/>
                                  </p:stCondLst>
                                  <p:iterate type="lt">
                                    <p:tmPct val="50000"/>
                                  </p:iterate>
                                  <p:childTnLst>
                                    <p:set>
                                      <p:cBhvr>
                                        <p:cTn id="76" dur="1" fill="hold">
                                          <p:stCondLst>
                                            <p:cond delay="0"/>
                                          </p:stCondLst>
                                        </p:cTn>
                                        <p:tgtEl>
                                          <p:spTgt spid="33795">
                                            <p:txEl>
                                              <p:pRg st="10" end="10"/>
                                            </p:txEl>
                                          </p:spTgt>
                                        </p:tgtEl>
                                        <p:attrNameLst>
                                          <p:attrName>style.visibility</p:attrName>
                                        </p:attrNameLst>
                                      </p:cBhvr>
                                      <p:to>
                                        <p:strVal val="visible"/>
                                      </p:to>
                                    </p:set>
                                    <p:anim calcmode="discrete" valueType="clr">
                                      <p:cBhvr override="childStyle">
                                        <p:cTn id="77" dur="80"/>
                                        <p:tgtEl>
                                          <p:spTgt spid="33795">
                                            <p:txEl>
                                              <p:pRg st="10" end="1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8" dur="80"/>
                                        <p:tgtEl>
                                          <p:spTgt spid="33795">
                                            <p:txEl>
                                              <p:pRg st="10" end="10"/>
                                            </p:txEl>
                                          </p:spTgt>
                                        </p:tgtEl>
                                        <p:attrNameLst>
                                          <p:attrName>fillcolor</p:attrName>
                                        </p:attrNameLst>
                                      </p:cBhvr>
                                      <p:tavLst>
                                        <p:tav tm="0">
                                          <p:val>
                                            <p:clrVal>
                                              <a:schemeClr val="accent2"/>
                                            </p:clrVal>
                                          </p:val>
                                        </p:tav>
                                        <p:tav tm="50000">
                                          <p:val>
                                            <p:clrVal>
                                              <a:schemeClr val="hlink"/>
                                            </p:clrVal>
                                          </p:val>
                                        </p:tav>
                                      </p:tavLst>
                                    </p:anim>
                                    <p:set>
                                      <p:cBhvr>
                                        <p:cTn id="79" dur="80"/>
                                        <p:tgtEl>
                                          <p:spTgt spid="33795">
                                            <p:txEl>
                                              <p:pRg st="10" end="10"/>
                                            </p:txEl>
                                          </p:spTgt>
                                        </p:tgtEl>
                                        <p:attrNameLst>
                                          <p:attrName>fill.type</p:attrName>
                                        </p:attrNameLst>
                                      </p:cBhvr>
                                      <p:to>
                                        <p:strVal val="solid"/>
                                      </p:to>
                                    </p:set>
                                  </p:childTnLst>
                                </p:cTn>
                              </p:par>
                            </p:childTnLst>
                          </p:cTn>
                        </p:par>
                      </p:childTnLst>
                    </p:cTn>
                  </p:par>
                  <p:par>
                    <p:cTn id="80" fill="hold">
                      <p:stCondLst>
                        <p:cond delay="indefinite"/>
                      </p:stCondLst>
                      <p:childTnLst>
                        <p:par>
                          <p:cTn id="81" fill="hold">
                            <p:stCondLst>
                              <p:cond delay="0"/>
                            </p:stCondLst>
                            <p:childTnLst>
                              <p:par>
                                <p:cTn id="82" presetID="27" presetClass="entr" presetSubtype="0" fill="hold" grpId="0" nodeType="clickEffect">
                                  <p:stCondLst>
                                    <p:cond delay="0"/>
                                  </p:stCondLst>
                                  <p:iterate type="lt">
                                    <p:tmPct val="50000"/>
                                  </p:iterate>
                                  <p:childTnLst>
                                    <p:set>
                                      <p:cBhvr>
                                        <p:cTn id="83" dur="1" fill="hold">
                                          <p:stCondLst>
                                            <p:cond delay="0"/>
                                          </p:stCondLst>
                                        </p:cTn>
                                        <p:tgtEl>
                                          <p:spTgt spid="33795">
                                            <p:txEl>
                                              <p:pRg st="11" end="11"/>
                                            </p:txEl>
                                          </p:spTgt>
                                        </p:tgtEl>
                                        <p:attrNameLst>
                                          <p:attrName>style.visibility</p:attrName>
                                        </p:attrNameLst>
                                      </p:cBhvr>
                                      <p:to>
                                        <p:strVal val="visible"/>
                                      </p:to>
                                    </p:set>
                                    <p:anim calcmode="discrete" valueType="clr">
                                      <p:cBhvr override="childStyle">
                                        <p:cTn id="84" dur="80"/>
                                        <p:tgtEl>
                                          <p:spTgt spid="33795">
                                            <p:txEl>
                                              <p:pRg st="11" end="1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5" dur="80"/>
                                        <p:tgtEl>
                                          <p:spTgt spid="33795">
                                            <p:txEl>
                                              <p:pRg st="11" end="11"/>
                                            </p:txEl>
                                          </p:spTgt>
                                        </p:tgtEl>
                                        <p:attrNameLst>
                                          <p:attrName>fillcolor</p:attrName>
                                        </p:attrNameLst>
                                      </p:cBhvr>
                                      <p:tavLst>
                                        <p:tav tm="0">
                                          <p:val>
                                            <p:clrVal>
                                              <a:schemeClr val="accent2"/>
                                            </p:clrVal>
                                          </p:val>
                                        </p:tav>
                                        <p:tav tm="50000">
                                          <p:val>
                                            <p:clrVal>
                                              <a:schemeClr val="hlink"/>
                                            </p:clrVal>
                                          </p:val>
                                        </p:tav>
                                      </p:tavLst>
                                    </p:anim>
                                    <p:set>
                                      <p:cBhvr>
                                        <p:cTn id="86" dur="80"/>
                                        <p:tgtEl>
                                          <p:spTgt spid="33795">
                                            <p:txEl>
                                              <p:pRg st="11" end="1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ldLvl="3"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2016.05</a:t>
            </a:r>
            <a:r>
              <a:rPr lang="zh-TW" altLang="en-US" dirty="0" smtClean="0"/>
              <a:t> 重点天象</a:t>
            </a:r>
            <a:endParaRPr lang="zh-TW" altLang="en-US" dirty="0"/>
          </a:p>
        </p:txBody>
      </p:sp>
      <p:graphicFrame>
        <p:nvGraphicFramePr>
          <p:cNvPr id="4" name="內容版面配置區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日期版面配置區 3"/>
          <p:cNvSpPr>
            <a:spLocks noGrp="1"/>
          </p:cNvSpPr>
          <p:nvPr>
            <p:ph type="dt" sz="quarter" idx="10"/>
          </p:nvPr>
        </p:nvSpPr>
        <p:spPr>
          <a:noFill/>
        </p:spPr>
        <p:txBody>
          <a:bodyPr/>
          <a:lstStyle/>
          <a:p>
            <a:r>
              <a:rPr lang="zh-TW" altLang="en-US">
                <a:ea typeface="新細明體" charset="-120"/>
              </a:rPr>
              <a:t>2</a:t>
            </a:r>
            <a:r>
              <a:rPr lang="en-US" altLang="zh-TW">
                <a:ea typeface="新細明體" charset="-120"/>
              </a:rPr>
              <a:t>016/4/29</a:t>
            </a:r>
            <a:endParaRPr lang="en-US" altLang="zh-TW">
              <a:ea typeface="新細明體" charset="-120"/>
            </a:endParaRPr>
          </a:p>
        </p:txBody>
      </p:sp>
      <p:sp>
        <p:nvSpPr>
          <p:cNvPr id="47106" name="Rectangle 2"/>
          <p:cNvSpPr>
            <a:spLocks noGrp="1" noChangeArrowheads="1"/>
          </p:cNvSpPr>
          <p:nvPr>
            <p:ph type="title"/>
          </p:nvPr>
        </p:nvSpPr>
        <p:spPr/>
        <p:txBody>
          <a:bodyPr/>
          <a:lstStyle/>
          <a:p>
            <a:pPr eaLnBrk="1" hangingPunct="1">
              <a:defRPr/>
            </a:pPr>
            <a:r>
              <a:rPr lang="zh-TW" altLang="en-US" smtClean="0"/>
              <a:t>观赏流星雨的最佳时间</a:t>
            </a:r>
            <a:endParaRPr lang="zh-TW" altLang="en-US" smtClean="0"/>
          </a:p>
        </p:txBody>
      </p:sp>
      <p:sp>
        <p:nvSpPr>
          <p:cNvPr id="47107" name="Rectangle 3"/>
          <p:cNvSpPr>
            <a:spLocks noGrp="1" noChangeArrowheads="1"/>
          </p:cNvSpPr>
          <p:nvPr>
            <p:ph type="body" idx="1"/>
          </p:nvPr>
        </p:nvSpPr>
        <p:spPr/>
        <p:txBody>
          <a:bodyPr/>
          <a:lstStyle/>
          <a:p>
            <a:pPr eaLnBrk="1" hangingPunct="1">
              <a:defRPr/>
            </a:pPr>
            <a:r>
              <a:rPr lang="zh-TW" altLang="en-US" smtClean="0"/>
              <a:t>极大期  </a:t>
            </a:r>
            <a:r>
              <a:rPr lang="en-US" altLang="zh-TW" smtClean="0"/>
              <a:t>&gt;  </a:t>
            </a:r>
            <a:r>
              <a:rPr lang="zh-TW" altLang="en-US" smtClean="0"/>
              <a:t>其他活动期间</a:t>
            </a:r>
            <a:endParaRPr lang="zh-TW" altLang="en-US" smtClean="0"/>
          </a:p>
          <a:p>
            <a:pPr eaLnBrk="1" hangingPunct="1">
              <a:defRPr/>
            </a:pPr>
            <a:r>
              <a:rPr lang="zh-TW" altLang="en-US" smtClean="0"/>
              <a:t>下半夜  </a:t>
            </a:r>
            <a:r>
              <a:rPr lang="en-US" altLang="zh-TW" smtClean="0"/>
              <a:t>&gt;  </a:t>
            </a:r>
            <a:r>
              <a:rPr lang="zh-TW" altLang="en-US" smtClean="0"/>
              <a:t>上半夜</a:t>
            </a:r>
            <a:endParaRPr lang="zh-TW" altLang="en-US" smtClean="0"/>
          </a:p>
        </p:txBody>
      </p:sp>
      <p:pic>
        <p:nvPicPr>
          <p:cNvPr id="47109" name="Picture 5" descr="per2009overview"/>
          <p:cNvPicPr>
            <a:picLocks noChangeAspect="1" noChangeArrowheads="1"/>
          </p:cNvPicPr>
          <p:nvPr/>
        </p:nvPicPr>
        <p:blipFill>
          <a:blip r:embed="rId1" cstate="screen"/>
          <a:srcRect/>
          <a:stretch>
            <a:fillRect/>
          </a:stretch>
        </p:blipFill>
        <p:spPr bwMode="auto">
          <a:xfrm>
            <a:off x="539750" y="2852738"/>
            <a:ext cx="8191500" cy="3619500"/>
          </a:xfrm>
          <a:prstGeom prst="rect">
            <a:avLst/>
          </a:prstGeom>
          <a:noFill/>
          <a:ln w="9525">
            <a:noFill/>
            <a:miter lim="800000"/>
            <a:headEnd/>
            <a:tailEnd/>
          </a:ln>
        </p:spPr>
      </p:pic>
      <p:pic>
        <p:nvPicPr>
          <p:cNvPr id="47108" name="Picture 4" descr="990302fa"/>
          <p:cNvPicPr>
            <a:picLocks noChangeAspect="1" noChangeArrowheads="1"/>
          </p:cNvPicPr>
          <p:nvPr/>
        </p:nvPicPr>
        <p:blipFill>
          <a:blip r:embed="rId2" cstate="screen"/>
          <a:srcRect/>
          <a:stretch>
            <a:fillRect/>
          </a:stretch>
        </p:blipFill>
        <p:spPr bwMode="auto">
          <a:xfrm>
            <a:off x="1547813" y="2924175"/>
            <a:ext cx="6408737" cy="33115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7107">
                                            <p:txEl>
                                              <p:pRg st="0" end="0"/>
                                            </p:txEl>
                                          </p:spTgt>
                                        </p:tgtEl>
                                        <p:attrNameLst>
                                          <p:attrName>style.visibility</p:attrName>
                                        </p:attrNameLst>
                                      </p:cBhvr>
                                      <p:to>
                                        <p:strVal val="visible"/>
                                      </p:to>
                                    </p:set>
                                    <p:anim calcmode="discrete" valueType="clr">
                                      <p:cBhvr override="childStyle">
                                        <p:cTn id="7" dur="80"/>
                                        <p:tgtEl>
                                          <p:spTgt spid="4710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7107">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7107">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7109"/>
                                        </p:tgtEl>
                                        <p:attrNameLst>
                                          <p:attrName>style.visibility</p:attrName>
                                        </p:attrNameLst>
                                      </p:cBhvr>
                                      <p:to>
                                        <p:strVal val="visible"/>
                                      </p:to>
                                    </p:set>
                                  </p:childTnLst>
                                  <p:subTnLst>
                                    <p:set>
                                      <p:cBhvr override="childStyle">
                                        <p:cTn dur="1" fill="hold" display="0" masterRel="nextClick" afterEffect="1"/>
                                        <p:tgtEl>
                                          <p:spTgt spid="47109"/>
                                        </p:tgtEl>
                                        <p:attrNameLst>
                                          <p:attrName>style.visibility</p:attrName>
                                        </p:attrNameLst>
                                      </p:cBhvr>
                                      <p:to>
                                        <p:strVal val="hidden"/>
                                      </p:to>
                                    </p:set>
                                  </p:sub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47107">
                                            <p:txEl>
                                              <p:pRg st="1" end="1"/>
                                            </p:txEl>
                                          </p:spTgt>
                                        </p:tgtEl>
                                        <p:attrNameLst>
                                          <p:attrName>style.visibility</p:attrName>
                                        </p:attrNameLst>
                                      </p:cBhvr>
                                      <p:to>
                                        <p:strVal val="visible"/>
                                      </p:to>
                                    </p:set>
                                    <p:anim calcmode="discrete" valueType="clr">
                                      <p:cBhvr override="childStyle">
                                        <p:cTn id="18" dur="80"/>
                                        <p:tgtEl>
                                          <p:spTgt spid="4710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47107">
                                            <p:txEl>
                                              <p:pRg st="1" end="1"/>
                                            </p:txEl>
                                          </p:spTgt>
                                        </p:tgtEl>
                                        <p:attrNameLst>
                                          <p:attrName>fillcolor</p:attrName>
                                        </p:attrNameLst>
                                      </p:cBhvr>
                                      <p:tavLst>
                                        <p:tav tm="0">
                                          <p:val>
                                            <p:clrVal>
                                              <a:schemeClr val="accent2"/>
                                            </p:clrVal>
                                          </p:val>
                                        </p:tav>
                                        <p:tav tm="50000">
                                          <p:val>
                                            <p:clrVal>
                                              <a:schemeClr val="hlink"/>
                                            </p:clrVal>
                                          </p:val>
                                        </p:tav>
                                      </p:tavLst>
                                    </p:anim>
                                    <p:set>
                                      <p:cBhvr>
                                        <p:cTn id="20" dur="80"/>
                                        <p:tgtEl>
                                          <p:spTgt spid="47107">
                                            <p:txEl>
                                              <p:pRg st="1" end="1"/>
                                            </p:txEl>
                                          </p:spTgt>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7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日期版面配置區 3"/>
          <p:cNvSpPr>
            <a:spLocks noGrp="1"/>
          </p:cNvSpPr>
          <p:nvPr>
            <p:ph type="dt" sz="quarter" idx="10"/>
          </p:nvPr>
        </p:nvSpPr>
        <p:spPr>
          <a:noFill/>
        </p:spPr>
        <p:txBody>
          <a:bodyPr/>
          <a:lstStyle/>
          <a:p>
            <a:r>
              <a:rPr lang="zh-TW" altLang="en-US">
                <a:ea typeface="新細明體" charset="-120"/>
              </a:rPr>
              <a:t>2</a:t>
            </a:r>
            <a:r>
              <a:rPr lang="en-US" altLang="zh-TW">
                <a:ea typeface="新細明體" charset="-120"/>
              </a:rPr>
              <a:t>016/4/29</a:t>
            </a:r>
            <a:endParaRPr lang="en-US" altLang="zh-TW">
              <a:ea typeface="新細明體" charset="-120"/>
            </a:endParaRPr>
          </a:p>
        </p:txBody>
      </p:sp>
      <p:sp>
        <p:nvSpPr>
          <p:cNvPr id="48130" name="Rectangle 2"/>
          <p:cNvSpPr>
            <a:spLocks noGrp="1" noChangeArrowheads="1"/>
          </p:cNvSpPr>
          <p:nvPr>
            <p:ph type="title"/>
          </p:nvPr>
        </p:nvSpPr>
        <p:spPr/>
        <p:txBody>
          <a:bodyPr/>
          <a:lstStyle/>
          <a:p>
            <a:pPr eaLnBrk="1" hangingPunct="1">
              <a:defRPr/>
            </a:pPr>
            <a:r>
              <a:rPr lang="zh-TW" altLang="en-US" dirty="0" smtClean="0"/>
              <a:t>第一个确定的流星雨</a:t>
            </a:r>
            <a:endParaRPr lang="zh-TW" altLang="en-US" dirty="0" smtClean="0"/>
          </a:p>
        </p:txBody>
      </p:sp>
      <p:sp>
        <p:nvSpPr>
          <p:cNvPr id="48131" name="Rectangle 3"/>
          <p:cNvSpPr>
            <a:spLocks noGrp="1" noChangeArrowheads="1"/>
          </p:cNvSpPr>
          <p:nvPr>
            <p:ph type="body" idx="1"/>
          </p:nvPr>
        </p:nvSpPr>
        <p:spPr/>
        <p:txBody>
          <a:bodyPr/>
          <a:lstStyle/>
          <a:p>
            <a:pPr eaLnBrk="1" hangingPunct="1">
              <a:defRPr/>
            </a:pPr>
            <a:r>
              <a:rPr lang="zh-TW" altLang="en-US" smtClean="0"/>
              <a:t>狮子座流星雨</a:t>
            </a:r>
            <a:endParaRPr lang="zh-TW" altLang="en-US" smtClean="0"/>
          </a:p>
          <a:p>
            <a:pPr lvl="1" eaLnBrk="1" hangingPunct="1">
              <a:defRPr/>
            </a:pPr>
            <a:r>
              <a:rPr lang="zh-TW" altLang="en-US" smtClean="0"/>
              <a:t>第一个确定周期与母彗星来源的流星雨</a:t>
            </a:r>
            <a:endParaRPr lang="zh-TW" altLang="en-US" smtClean="0"/>
          </a:p>
          <a:p>
            <a:pPr lvl="1" eaLnBrk="1" hangingPunct="1">
              <a:defRPr/>
            </a:pPr>
            <a:r>
              <a:rPr lang="zh-TW" altLang="en-US" smtClean="0"/>
              <a:t>母彗星：谭普</a:t>
            </a:r>
            <a:r>
              <a:rPr lang="en-US" altLang="zh-TW" smtClean="0"/>
              <a:t>-</a:t>
            </a:r>
            <a:r>
              <a:rPr lang="zh-TW" altLang="en-US" smtClean="0"/>
              <a:t>塔托彗星</a:t>
            </a:r>
            <a:r>
              <a:rPr lang="en-US" altLang="zh-TW" smtClean="0"/>
              <a:t>(55P/Temple-Tuttle)</a:t>
            </a:r>
            <a:endParaRPr lang="en-US" altLang="zh-TW" smtClean="0"/>
          </a:p>
          <a:p>
            <a:pPr lvl="1" eaLnBrk="1" hangingPunct="1">
              <a:defRPr/>
            </a:pPr>
            <a:r>
              <a:rPr lang="zh-TW" altLang="en-US" smtClean="0"/>
              <a:t>周期：</a:t>
            </a:r>
            <a:r>
              <a:rPr lang="en-US" altLang="zh-TW" smtClean="0"/>
              <a:t>33.2</a:t>
            </a:r>
            <a:r>
              <a:rPr lang="zh-TW" altLang="en-US" smtClean="0"/>
              <a:t>年</a:t>
            </a:r>
            <a:endParaRPr lang="zh-TW" altLang="en-US" smtClean="0"/>
          </a:p>
          <a:p>
            <a:pPr lvl="1" eaLnBrk="1" hangingPunct="1">
              <a:defRPr/>
            </a:pPr>
            <a:r>
              <a:rPr lang="zh-TW" altLang="en-US" smtClean="0"/>
              <a:t>历史上于公元</a:t>
            </a:r>
            <a:r>
              <a:rPr lang="en-US" altLang="zh-TW" smtClean="0"/>
              <a:t>1833</a:t>
            </a:r>
            <a:r>
              <a:rPr lang="zh-TW" altLang="en-US" smtClean="0"/>
              <a:t>、</a:t>
            </a:r>
            <a:r>
              <a:rPr lang="en-US" altLang="zh-TW" smtClean="0"/>
              <a:t>1866</a:t>
            </a:r>
            <a:r>
              <a:rPr lang="zh-TW" altLang="en-US" smtClean="0"/>
              <a:t>、</a:t>
            </a:r>
            <a:r>
              <a:rPr lang="en-US" altLang="zh-TW" smtClean="0"/>
              <a:t>1933</a:t>
            </a:r>
            <a:r>
              <a:rPr lang="zh-TW" altLang="en-US" smtClean="0"/>
              <a:t>、</a:t>
            </a:r>
            <a:r>
              <a:rPr lang="en-US" altLang="zh-TW" smtClean="0"/>
              <a:t>1966</a:t>
            </a:r>
            <a:r>
              <a:rPr lang="zh-TW" altLang="en-US" smtClean="0"/>
              <a:t>、</a:t>
            </a:r>
            <a:r>
              <a:rPr lang="en-US" altLang="zh-TW" smtClean="0"/>
              <a:t>2001</a:t>
            </a:r>
            <a:r>
              <a:rPr lang="zh-TW" altLang="en-US" smtClean="0"/>
              <a:t>年，曾发生流星暴</a:t>
            </a:r>
            <a:endParaRPr lang="zh-TW" altLang="en-US" smtClean="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日期版面配置區 1"/>
          <p:cNvSpPr>
            <a:spLocks noGrp="1"/>
          </p:cNvSpPr>
          <p:nvPr>
            <p:ph type="dt" sz="quarter" idx="10"/>
          </p:nvPr>
        </p:nvSpPr>
        <p:spPr>
          <a:noFill/>
        </p:spPr>
        <p:txBody>
          <a:bodyPr/>
          <a:lstStyle/>
          <a:p>
            <a:r>
              <a:rPr lang="zh-TW" altLang="en-US">
                <a:ea typeface="新細明體" charset="-120"/>
              </a:rPr>
              <a:t>2</a:t>
            </a:r>
            <a:r>
              <a:rPr lang="en-US" altLang="zh-TW">
                <a:ea typeface="新細明體" charset="-120"/>
              </a:rPr>
              <a:t>016/4/29</a:t>
            </a:r>
            <a:endParaRPr lang="en-US" altLang="zh-TW">
              <a:ea typeface="新細明體" charset="-120"/>
            </a:endParaRPr>
          </a:p>
        </p:txBody>
      </p:sp>
      <p:grpSp>
        <p:nvGrpSpPr>
          <p:cNvPr id="2" name="Group 4"/>
          <p:cNvGrpSpPr/>
          <p:nvPr/>
        </p:nvGrpSpPr>
        <p:grpSpPr bwMode="auto">
          <a:xfrm>
            <a:off x="827088" y="765175"/>
            <a:ext cx="7632700" cy="5367338"/>
            <a:chOff x="476" y="508"/>
            <a:chExt cx="4808" cy="3381"/>
          </a:xfrm>
        </p:grpSpPr>
        <p:pic>
          <p:nvPicPr>
            <p:cNvPr id="24580" name="Picture 5" descr="leonids-Erik Arnesen (Oslo, Norway; 1913) "/>
            <p:cNvPicPr>
              <a:picLocks noChangeAspect="1" noChangeArrowheads="1"/>
            </p:cNvPicPr>
            <p:nvPr/>
          </p:nvPicPr>
          <p:blipFill>
            <a:blip r:embed="rId1" cstate="screen"/>
            <a:srcRect/>
            <a:stretch>
              <a:fillRect/>
            </a:stretch>
          </p:blipFill>
          <p:spPr bwMode="auto">
            <a:xfrm>
              <a:off x="476" y="508"/>
              <a:ext cx="4808" cy="3304"/>
            </a:xfrm>
            <a:prstGeom prst="rect">
              <a:avLst/>
            </a:prstGeom>
            <a:noFill/>
            <a:ln w="9525">
              <a:noFill/>
              <a:miter lim="800000"/>
              <a:headEnd/>
              <a:tailEnd/>
            </a:ln>
          </p:spPr>
        </p:pic>
        <p:sp>
          <p:nvSpPr>
            <p:cNvPr id="24581" name="Text Box 6"/>
            <p:cNvSpPr txBox="1">
              <a:spLocks noChangeArrowheads="1"/>
            </p:cNvSpPr>
            <p:nvPr/>
          </p:nvSpPr>
          <p:spPr bwMode="auto">
            <a:xfrm>
              <a:off x="476" y="3657"/>
              <a:ext cx="4763" cy="232"/>
            </a:xfrm>
            <a:prstGeom prst="rect">
              <a:avLst/>
            </a:prstGeom>
            <a:noFill/>
            <a:ln w="9525">
              <a:noFill/>
              <a:miter lim="800000"/>
            </a:ln>
          </p:spPr>
          <p:txBody>
            <a:bodyPr>
              <a:spAutoFit/>
            </a:bodyPr>
            <a:lstStyle/>
            <a:p>
              <a:pPr>
                <a:spcBef>
                  <a:spcPct val="50000"/>
                </a:spcBef>
              </a:pPr>
              <a:r>
                <a:rPr lang="en-US" altLang="zh-TW"/>
                <a:t>Erik Arnesen (Oslo, Norway; 1913)</a:t>
              </a:r>
              <a:endParaRPr lang="en-US" altLang="zh-TW"/>
            </a:p>
          </p:txBody>
        </p:sp>
      </p:gr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日期版面配置區 3"/>
          <p:cNvSpPr>
            <a:spLocks noGrp="1"/>
          </p:cNvSpPr>
          <p:nvPr>
            <p:ph type="dt" sz="quarter" idx="10"/>
          </p:nvPr>
        </p:nvSpPr>
        <p:spPr/>
        <p:txBody>
          <a:bodyPr/>
          <a:lstStyle/>
          <a:p>
            <a:pPr>
              <a:defRPr/>
            </a:pPr>
            <a:r>
              <a:rPr lang="zh-TW" altLang="en-US"/>
              <a:t>2</a:t>
            </a:r>
            <a:r>
              <a:rPr lang="en-US" altLang="zh-TW"/>
              <a:t>016/4/29</a:t>
            </a:r>
            <a:endParaRPr lang="en-US" altLang="zh-TW"/>
          </a:p>
        </p:txBody>
      </p:sp>
      <p:sp>
        <p:nvSpPr>
          <p:cNvPr id="8" name="頁尾版面配置區 4"/>
          <p:cNvSpPr>
            <a:spLocks noGrp="1"/>
          </p:cNvSpPr>
          <p:nvPr>
            <p:ph type="ftr" sz="quarter" idx="11"/>
          </p:nvPr>
        </p:nvSpPr>
        <p:spPr/>
        <p:txBody>
          <a:bodyPr/>
          <a:lstStyle/>
          <a:p>
            <a:pPr>
              <a:defRPr/>
            </a:pPr>
            <a:r>
              <a:rPr lang="en-US" altLang="zh-TW"/>
              <a:t>金星凌日</a:t>
            </a:r>
            <a:endParaRPr lang="en-US" altLang="zh-TW"/>
          </a:p>
        </p:txBody>
      </p:sp>
      <p:sp>
        <p:nvSpPr>
          <p:cNvPr id="9" name="投影片編號版面配置區 5"/>
          <p:cNvSpPr>
            <a:spLocks noGrp="1"/>
          </p:cNvSpPr>
          <p:nvPr>
            <p:ph type="sldNum" sz="quarter" idx="12"/>
          </p:nvPr>
        </p:nvSpPr>
        <p:spPr/>
        <p:txBody>
          <a:bodyPr/>
          <a:lstStyle/>
          <a:p>
            <a:pPr>
              <a:defRPr/>
            </a:pPr>
            <a:fld id="{4D493713-8199-4C23-9F20-F660428E55E7}" type="slidenum">
              <a:rPr lang="en-US" altLang="zh-TW"/>
            </a:fld>
            <a:endParaRPr lang="en-US" altLang="zh-TW"/>
          </a:p>
        </p:txBody>
      </p:sp>
      <p:pic>
        <p:nvPicPr>
          <p:cNvPr id="5128" name="transit_171sm.mov">
            <a:hlinkClick r:id="" action="ppaction://media"/>
          </p:cNvPr>
          <p:cNvPicPr>
            <a:picLocks noRot="1" noChangeAspect="1" noChangeArrowheads="1"/>
          </p:cNvPicPr>
          <p:nvPr>
            <a:videoFile r:link="rId1"/>
            <p:extLst>
              <p:ext uri="{DAA4B4D4-6D71-4841-9C94-3DE7FCFB9230}">
                <p14:media xmlns:p14="http://schemas.microsoft.com/office/powerpoint/2010/main" r:link="rId2"/>
              </p:ext>
            </p:extLst>
          </p:nvPr>
        </p:nvPicPr>
        <p:blipFill>
          <a:blip r:embed="rId3" cstate="screen"/>
          <a:srcRect/>
          <a:stretch>
            <a:fillRect/>
          </a:stretch>
        </p:blipFill>
        <p:spPr bwMode="auto">
          <a:xfrm>
            <a:off x="685800" y="1981200"/>
            <a:ext cx="4248150" cy="4083050"/>
          </a:xfrm>
          <a:prstGeom prst="rect">
            <a:avLst/>
          </a:prstGeom>
          <a:noFill/>
          <a:ln w="9525">
            <a:noFill/>
            <a:miter lim="800000"/>
            <a:headEnd/>
            <a:tailEnd/>
          </a:ln>
        </p:spPr>
      </p:pic>
      <p:sp>
        <p:nvSpPr>
          <p:cNvPr id="13318" name="Rectangle 2"/>
          <p:cNvSpPr>
            <a:spLocks noGrp="1" noChangeArrowheads="1"/>
          </p:cNvSpPr>
          <p:nvPr>
            <p:ph type="title"/>
          </p:nvPr>
        </p:nvSpPr>
        <p:spPr/>
        <p:txBody>
          <a:bodyPr/>
          <a:lstStyle/>
          <a:p>
            <a:pPr eaLnBrk="1" hangingPunct="1"/>
            <a:r>
              <a:rPr lang="zh-TW" altLang="en-US" smtClean="0"/>
              <a:t>水星凌日</a:t>
            </a:r>
            <a:endParaRPr lang="zh-TW" altLang="en-US" smtClean="0"/>
          </a:p>
        </p:txBody>
      </p:sp>
      <p:sp>
        <p:nvSpPr>
          <p:cNvPr id="13319" name="Rectangle 3"/>
          <p:cNvSpPr>
            <a:spLocks noGrp="1" noChangeArrowheads="1"/>
          </p:cNvSpPr>
          <p:nvPr>
            <p:ph type="body" idx="1"/>
          </p:nvPr>
        </p:nvSpPr>
        <p:spPr>
          <a:xfrm>
            <a:off x="1371600" y="1828800"/>
            <a:ext cx="7772400" cy="4114800"/>
          </a:xfrm>
        </p:spPr>
        <p:txBody>
          <a:bodyPr/>
          <a:lstStyle/>
          <a:p>
            <a:pPr eaLnBrk="1" hangingPunct="1"/>
            <a:endParaRPr lang="zh-TW" altLang="zh-TW" b="1" smtClean="0">
              <a:solidFill>
                <a:srgbClr val="FFFF00"/>
              </a:solidFill>
              <a:ea typeface="SimSun" pitchFamily="2" charset="-122"/>
            </a:endParaRPr>
          </a:p>
        </p:txBody>
      </p:sp>
      <p:pic>
        <p:nvPicPr>
          <p:cNvPr id="5125" name="Picture 5" descr="D:\水星凌日\ST1973.jpg"/>
          <p:cNvPicPr>
            <a:picLocks noChangeAspect="1" noChangeArrowheads="1"/>
          </p:cNvPicPr>
          <p:nvPr/>
        </p:nvPicPr>
        <p:blipFill>
          <a:blip r:embed="rId4" cstate="screen"/>
          <a:srcRect/>
          <a:stretch>
            <a:fillRect/>
          </a:stretch>
        </p:blipFill>
        <p:spPr bwMode="auto">
          <a:xfrm>
            <a:off x="3048000" y="3505200"/>
            <a:ext cx="3835400" cy="2540000"/>
          </a:xfrm>
          <a:prstGeom prst="rect">
            <a:avLst/>
          </a:prstGeom>
          <a:noFill/>
          <a:ln w="9525">
            <a:noFill/>
            <a:miter lim="800000"/>
            <a:headEnd/>
            <a:tailEnd/>
          </a:ln>
        </p:spPr>
      </p:pic>
      <p:pic>
        <p:nvPicPr>
          <p:cNvPr id="5126" name="Picture 6" descr="D:\水星凌日\aur3.jpg"/>
          <p:cNvPicPr>
            <a:picLocks noChangeAspect="1" noChangeArrowheads="1"/>
          </p:cNvPicPr>
          <p:nvPr/>
        </p:nvPicPr>
        <p:blipFill>
          <a:blip r:embed="rId5" cstate="screen"/>
          <a:srcRect/>
          <a:stretch>
            <a:fillRect/>
          </a:stretch>
        </p:blipFill>
        <p:spPr bwMode="auto">
          <a:xfrm>
            <a:off x="6324600" y="4724400"/>
            <a:ext cx="1612900" cy="1422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5"/>
                                        </p:tgtEl>
                                        <p:attrNameLst>
                                          <p:attrName>style.visibility</p:attrName>
                                        </p:attrNameLst>
                                      </p:cBhvr>
                                      <p:to>
                                        <p:strVal val="visible"/>
                                      </p:to>
                                    </p:set>
                                    <p:anim calcmode="lin" valueType="num">
                                      <p:cBhvr additive="base">
                                        <p:cTn id="7" dur="500" fill="hold"/>
                                        <p:tgtEl>
                                          <p:spTgt spid="5125"/>
                                        </p:tgtEl>
                                        <p:attrNameLst>
                                          <p:attrName>ppt_x</p:attrName>
                                        </p:attrNameLst>
                                      </p:cBhvr>
                                      <p:tavLst>
                                        <p:tav tm="0">
                                          <p:val>
                                            <p:strVal val="#ppt_x"/>
                                          </p:val>
                                        </p:tav>
                                        <p:tav tm="100000">
                                          <p:val>
                                            <p:strVal val="#ppt_x"/>
                                          </p:val>
                                        </p:tav>
                                      </p:tavLst>
                                    </p:anim>
                                    <p:anim calcmode="lin" valueType="num">
                                      <p:cBhvr additive="base">
                                        <p:cTn id="8" dur="500" fill="hold"/>
                                        <p:tgtEl>
                                          <p:spTgt spid="51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5126"/>
                                        </p:tgtEl>
                                        <p:attrNameLst>
                                          <p:attrName>style.visibility</p:attrName>
                                        </p:attrNameLst>
                                      </p:cBhvr>
                                      <p:to>
                                        <p:strVal val="visible"/>
                                      </p:to>
                                    </p:set>
                                    <p:animEffect transition="in" filter="dissolve">
                                      <p:cBhvr>
                                        <p:cTn id="13" dur="500"/>
                                        <p:tgtEl>
                                          <p:spTgt spid="5126"/>
                                        </p:tgtEl>
                                      </p:cBhvr>
                                    </p:animEffect>
                                  </p:childTnLst>
                                </p:cTn>
                              </p:par>
                            </p:childTnLst>
                          </p:cTn>
                        </p:par>
                        <p:par>
                          <p:cTn id="14" fill="hold">
                            <p:stCondLst>
                              <p:cond delay="500"/>
                            </p:stCondLst>
                            <p:childTnLst>
                              <p:par>
                                <p:cTn id="15" presetID="1" presetClass="mediacall" presetSubtype="0" fill="hold" nodeType="afterEffect">
                                  <p:stCondLst>
                                    <p:cond delay="0"/>
                                  </p:stCondLst>
                                  <p:childTnLst>
                                    <p:cmd type="call" cmd="playFrom(0.0)">
                                      <p:cBhvr>
                                        <p:cTn id="16" dur="1" fill="hold"/>
                                        <p:tgtEl>
                                          <p:spTgt spid="512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7" repeatCount="indefinite" fill="hold" display="0">
                  <p:stCondLst>
                    <p:cond delay="indefinite"/>
                  </p:stCondLst>
                  <p:endCondLst>
                    <p:cond evt="onNext" delay="0">
                      <p:tgtEl>
                        <p:sldTgt/>
                      </p:tgtEl>
                    </p:cond>
                    <p:cond evt="onPrev" delay="0">
                      <p:tgtEl>
                        <p:sldTgt/>
                      </p:tgtEl>
                    </p:cond>
                  </p:endCondLst>
                </p:cTn>
                <p:tgtEl>
                  <p:spTgt spid="5128"/>
                </p:tgtEl>
              </p:cMediaNode>
            </p:video>
            <p:seq concurrent="1" nextAc="seek">
              <p:cTn id="18" restart="whenNotActive" fill="hold" evtFilter="cancelBubble" nodeType="interactiveSeq">
                <p:stCondLst>
                  <p:cond evt="onClick" delay="0">
                    <p:tgtEl>
                      <p:spTgt spid="5128"/>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5128"/>
                                        </p:tgtEl>
                                      </p:cBhvr>
                                    </p:cmd>
                                  </p:childTnLst>
                                </p:cTn>
                              </p:par>
                            </p:childTnLst>
                          </p:cTn>
                        </p:par>
                      </p:childTnLst>
                    </p:cTn>
                  </p:par>
                </p:childTnLst>
              </p:cTn>
              <p:nextCondLst>
                <p:cond evt="onClick" delay="0">
                  <p:tgtEl>
                    <p:spTgt spid="5128"/>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1"/>
          <p:cNvSpPr>
            <a:spLocks noGrp="1"/>
          </p:cNvSpPr>
          <p:nvPr>
            <p:ph type="dt" sz="quarter" idx="10"/>
          </p:nvPr>
        </p:nvSpPr>
        <p:spPr/>
        <p:txBody>
          <a:bodyPr/>
          <a:lstStyle/>
          <a:p>
            <a:pPr>
              <a:defRPr/>
            </a:pPr>
            <a:r>
              <a:rPr lang="zh-TW" altLang="en-US"/>
              <a:t>2</a:t>
            </a:r>
            <a:r>
              <a:rPr lang="en-US" altLang="zh-TW"/>
              <a:t>016/4/29</a:t>
            </a:r>
            <a:endParaRPr lang="en-US" altLang="zh-TW"/>
          </a:p>
        </p:txBody>
      </p:sp>
      <p:sp>
        <p:nvSpPr>
          <p:cNvPr id="6" name="頁尾版面配置區 2"/>
          <p:cNvSpPr>
            <a:spLocks noGrp="1"/>
          </p:cNvSpPr>
          <p:nvPr>
            <p:ph type="ftr" sz="quarter" idx="11"/>
          </p:nvPr>
        </p:nvSpPr>
        <p:spPr/>
        <p:txBody>
          <a:bodyPr/>
          <a:lstStyle/>
          <a:p>
            <a:pPr>
              <a:defRPr/>
            </a:pPr>
            <a:r>
              <a:rPr lang="en-US" altLang="zh-TW"/>
              <a:t>金星凌日</a:t>
            </a:r>
            <a:endParaRPr lang="en-US" altLang="zh-TW"/>
          </a:p>
        </p:txBody>
      </p:sp>
      <p:sp>
        <p:nvSpPr>
          <p:cNvPr id="7" name="投影片編號版面配置區 3"/>
          <p:cNvSpPr>
            <a:spLocks noGrp="1"/>
          </p:cNvSpPr>
          <p:nvPr>
            <p:ph type="sldNum" sz="quarter" idx="12"/>
          </p:nvPr>
        </p:nvSpPr>
        <p:spPr/>
        <p:txBody>
          <a:bodyPr/>
          <a:lstStyle/>
          <a:p>
            <a:pPr>
              <a:defRPr/>
            </a:pPr>
            <a:fld id="{2A17D279-CB47-4C38-8418-B096757065BB}" type="slidenum">
              <a:rPr lang="en-US" altLang="zh-TW"/>
            </a:fld>
            <a:endParaRPr lang="en-US" altLang="zh-TW"/>
          </a:p>
        </p:txBody>
      </p:sp>
      <p:pic>
        <p:nvPicPr>
          <p:cNvPr id="14341" name="Picture 2" descr="D:\kl\sun-obs\20030507mt\DSCN7590-5.jpg"/>
          <p:cNvPicPr>
            <a:picLocks noChangeAspect="1" noChangeArrowheads="1"/>
          </p:cNvPicPr>
          <p:nvPr/>
        </p:nvPicPr>
        <p:blipFill>
          <a:blip r:embed="rId1" cstate="screen"/>
          <a:srcRect/>
          <a:stretch>
            <a:fillRect/>
          </a:stretch>
        </p:blipFill>
        <p:spPr bwMode="auto">
          <a:xfrm>
            <a:off x="1219200" y="609600"/>
            <a:ext cx="6858000" cy="5143500"/>
          </a:xfrm>
          <a:prstGeom prst="rect">
            <a:avLst/>
          </a:prstGeom>
          <a:noFill/>
          <a:ln w="9525">
            <a:noFill/>
            <a:miter lim="800000"/>
            <a:headEnd/>
            <a:tailEnd/>
          </a:ln>
        </p:spPr>
      </p:pic>
      <p:sp>
        <p:nvSpPr>
          <p:cNvPr id="14342" name="Text Box 3"/>
          <p:cNvSpPr txBox="1">
            <a:spLocks noChangeArrowheads="1"/>
          </p:cNvSpPr>
          <p:nvPr/>
        </p:nvSpPr>
        <p:spPr bwMode="auto">
          <a:xfrm>
            <a:off x="304800" y="5867400"/>
            <a:ext cx="8534400" cy="368300"/>
          </a:xfrm>
          <a:prstGeom prst="rect">
            <a:avLst/>
          </a:prstGeom>
          <a:noFill/>
          <a:ln w="9525">
            <a:noFill/>
            <a:miter lim="800000"/>
          </a:ln>
        </p:spPr>
        <p:txBody>
          <a:bodyPr>
            <a:spAutoFit/>
          </a:bodyPr>
          <a:lstStyle/>
          <a:p>
            <a:pPr algn="ctr">
              <a:spcBef>
                <a:spcPct val="50000"/>
              </a:spcBef>
            </a:pPr>
            <a:r>
              <a:rPr lang="en-US" altLang="zh-TW">
                <a:hlinkClick r:id="rId2"/>
              </a:rPr>
              <a:t>http://www.tam.gov.tw/news/2003/highlight/03050702.htm</a:t>
            </a:r>
            <a:endParaRPr lang="en-US" altLang="zh-TW"/>
          </a:p>
        </p:txBody>
      </p:sp>
      <p:sp>
        <p:nvSpPr>
          <p:cNvPr id="14343" name="Text Box 4"/>
          <p:cNvSpPr txBox="1">
            <a:spLocks noChangeArrowheads="1"/>
          </p:cNvSpPr>
          <p:nvPr/>
        </p:nvSpPr>
        <p:spPr bwMode="auto">
          <a:xfrm>
            <a:off x="1219200" y="152400"/>
            <a:ext cx="6781800" cy="368300"/>
          </a:xfrm>
          <a:prstGeom prst="rect">
            <a:avLst/>
          </a:prstGeom>
          <a:noFill/>
          <a:ln w="9525">
            <a:noFill/>
            <a:miter lim="800000"/>
          </a:ln>
        </p:spPr>
        <p:txBody>
          <a:bodyPr>
            <a:spAutoFit/>
          </a:bodyPr>
          <a:lstStyle/>
          <a:p>
            <a:pPr algn="ctr">
              <a:spcBef>
                <a:spcPct val="50000"/>
              </a:spcBef>
            </a:pPr>
            <a:r>
              <a:rPr lang="en-US" altLang="zh-TW"/>
              <a:t>2003</a:t>
            </a:r>
            <a:r>
              <a:rPr lang="zh-TW" altLang="en-US"/>
              <a:t>年</a:t>
            </a:r>
            <a:r>
              <a:rPr lang="en-US" altLang="zh-TW"/>
              <a:t>5</a:t>
            </a:r>
            <a:r>
              <a:rPr lang="zh-TW" altLang="en-US"/>
              <a:t>月</a:t>
            </a:r>
            <a:r>
              <a:rPr lang="en-US" altLang="zh-TW"/>
              <a:t>7</a:t>
            </a:r>
            <a:r>
              <a:rPr lang="zh-TW" altLang="en-US"/>
              <a:t>日水星凌日天文馆摄影结果</a:t>
            </a:r>
            <a:endParaRPr lang="zh-TW"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3"/>
          <p:cNvSpPr>
            <a:spLocks noGrp="1"/>
          </p:cNvSpPr>
          <p:nvPr>
            <p:ph type="dt" sz="quarter" idx="10"/>
          </p:nvPr>
        </p:nvSpPr>
        <p:spPr/>
        <p:txBody>
          <a:bodyPr/>
          <a:lstStyle/>
          <a:p>
            <a:pPr>
              <a:defRPr/>
            </a:pPr>
            <a:r>
              <a:rPr lang="zh-TW" altLang="en-US"/>
              <a:t>2</a:t>
            </a:r>
            <a:r>
              <a:rPr lang="en-US" altLang="zh-TW" dirty="0"/>
              <a:t>016/4/29</a:t>
            </a:r>
            <a:endParaRPr lang="en-US" altLang="zh-TW" dirty="0"/>
          </a:p>
        </p:txBody>
      </p:sp>
      <p:sp>
        <p:nvSpPr>
          <p:cNvPr id="6" name="頁尾版面配置區 4"/>
          <p:cNvSpPr>
            <a:spLocks noGrp="1"/>
          </p:cNvSpPr>
          <p:nvPr>
            <p:ph type="ftr" sz="quarter" idx="11"/>
          </p:nvPr>
        </p:nvSpPr>
        <p:spPr/>
        <p:txBody>
          <a:bodyPr/>
          <a:lstStyle/>
          <a:p>
            <a:pPr>
              <a:defRPr/>
            </a:pPr>
            <a:endParaRPr lang="en-US" altLang="zh-TW" dirty="0"/>
          </a:p>
        </p:txBody>
      </p:sp>
      <p:sp>
        <p:nvSpPr>
          <p:cNvPr id="7" name="投影片編號版面配置區 5"/>
          <p:cNvSpPr>
            <a:spLocks noGrp="1"/>
          </p:cNvSpPr>
          <p:nvPr>
            <p:ph type="sldNum" sz="quarter" idx="12"/>
          </p:nvPr>
        </p:nvSpPr>
        <p:spPr/>
        <p:txBody>
          <a:bodyPr/>
          <a:lstStyle/>
          <a:p>
            <a:pPr>
              <a:defRPr/>
            </a:pPr>
            <a:fld id="{A11876AA-D322-4727-A0E0-5D1A353DDD9A}" type="slidenum">
              <a:rPr lang="en-US" altLang="zh-TW"/>
            </a:fld>
            <a:endParaRPr lang="en-US" altLang="zh-TW" dirty="0"/>
          </a:p>
        </p:txBody>
      </p:sp>
      <p:sp>
        <p:nvSpPr>
          <p:cNvPr id="7173" name="Rectangle 2"/>
          <p:cNvSpPr>
            <a:spLocks noGrp="1" noChangeArrowheads="1"/>
          </p:cNvSpPr>
          <p:nvPr>
            <p:ph type="title"/>
          </p:nvPr>
        </p:nvSpPr>
        <p:spPr/>
        <p:txBody>
          <a:bodyPr/>
          <a:lstStyle/>
          <a:p>
            <a:pPr eaLnBrk="1" hangingPunct="1"/>
            <a:r>
              <a:rPr lang="zh-TW" altLang="en-US" smtClean="0">
                <a:latin typeface="標楷體" pitchFamily="65" charset="-120"/>
              </a:rPr>
              <a:t>什么是凌日</a:t>
            </a:r>
            <a:endParaRPr lang="zh-TW" altLang="en-US" smtClean="0">
              <a:latin typeface="標楷體" pitchFamily="65" charset="-120"/>
            </a:endParaRPr>
          </a:p>
        </p:txBody>
      </p:sp>
      <p:sp>
        <p:nvSpPr>
          <p:cNvPr id="7174" name="Rectangle 3"/>
          <p:cNvSpPr>
            <a:spLocks noGrp="1" noChangeArrowheads="1"/>
          </p:cNvSpPr>
          <p:nvPr>
            <p:ph type="body" idx="1"/>
          </p:nvPr>
        </p:nvSpPr>
        <p:spPr/>
        <p:txBody>
          <a:bodyPr/>
          <a:lstStyle/>
          <a:p>
            <a:pPr eaLnBrk="1" hangingPunct="1"/>
            <a:r>
              <a:rPr lang="zh-TW" altLang="en-US" b="1" smtClean="0">
                <a:ea typeface="SimSun" pitchFamily="2" charset="-122"/>
              </a:rPr>
              <a:t>有点像日食</a:t>
            </a:r>
            <a:endParaRPr lang="zh-TW" altLang="en-US" b="1" smtClean="0">
              <a:ea typeface="SimSun" pitchFamily="2" charset="-122"/>
            </a:endParaRPr>
          </a:p>
        </p:txBody>
      </p:sp>
      <p:pic>
        <p:nvPicPr>
          <p:cNvPr id="7175" name="Picture 4" descr="D:\水星凌日\eclipse.jpg"/>
          <p:cNvPicPr>
            <a:picLocks noChangeAspect="1" noChangeArrowheads="1"/>
          </p:cNvPicPr>
          <p:nvPr/>
        </p:nvPicPr>
        <p:blipFill>
          <a:blip r:embed="rId1" cstate="screen"/>
          <a:srcRect/>
          <a:stretch>
            <a:fillRect/>
          </a:stretch>
        </p:blipFill>
        <p:spPr bwMode="auto">
          <a:xfrm>
            <a:off x="2819400" y="3124200"/>
            <a:ext cx="3725863" cy="2846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日期版面配置區 3"/>
          <p:cNvSpPr>
            <a:spLocks noGrp="1"/>
          </p:cNvSpPr>
          <p:nvPr>
            <p:ph type="dt" sz="quarter" idx="10"/>
          </p:nvPr>
        </p:nvSpPr>
        <p:spPr/>
        <p:txBody>
          <a:bodyPr/>
          <a:lstStyle/>
          <a:p>
            <a:pPr>
              <a:defRPr/>
            </a:pPr>
            <a:r>
              <a:rPr lang="zh-TW" altLang="en-US"/>
              <a:t>2</a:t>
            </a:r>
            <a:r>
              <a:rPr lang="en-US" altLang="zh-TW"/>
              <a:t>016/4/29</a:t>
            </a:r>
            <a:endParaRPr lang="en-US" altLang="zh-TW"/>
          </a:p>
        </p:txBody>
      </p:sp>
      <p:sp>
        <p:nvSpPr>
          <p:cNvPr id="6" name="頁尾版面配置區 4"/>
          <p:cNvSpPr>
            <a:spLocks noGrp="1"/>
          </p:cNvSpPr>
          <p:nvPr>
            <p:ph type="ftr" sz="quarter" idx="11"/>
          </p:nvPr>
        </p:nvSpPr>
        <p:spPr/>
        <p:txBody>
          <a:bodyPr/>
          <a:lstStyle/>
          <a:p>
            <a:pPr>
              <a:defRPr/>
            </a:pPr>
            <a:r>
              <a:rPr lang="en-US" altLang="zh-TW"/>
              <a:t>金星凌日</a:t>
            </a:r>
            <a:endParaRPr lang="en-US" altLang="zh-TW"/>
          </a:p>
        </p:txBody>
      </p:sp>
      <p:sp>
        <p:nvSpPr>
          <p:cNvPr id="7" name="投影片編號版面配置區 5"/>
          <p:cNvSpPr>
            <a:spLocks noGrp="1"/>
          </p:cNvSpPr>
          <p:nvPr>
            <p:ph type="sldNum" sz="quarter" idx="12"/>
          </p:nvPr>
        </p:nvSpPr>
        <p:spPr/>
        <p:txBody>
          <a:bodyPr/>
          <a:lstStyle/>
          <a:p>
            <a:pPr>
              <a:defRPr/>
            </a:pPr>
            <a:fld id="{58FA7EB7-5621-42AC-A0B0-EDC3BD1F286E}" type="slidenum">
              <a:rPr lang="en-US" altLang="zh-TW"/>
            </a:fld>
            <a:endParaRPr lang="en-US" altLang="zh-TW"/>
          </a:p>
        </p:txBody>
      </p:sp>
      <p:pic>
        <p:nvPicPr>
          <p:cNvPr id="8197" name="Picture 5" descr="D:\水星凌日\transit2.jpg"/>
          <p:cNvPicPr>
            <a:picLocks noChangeAspect="1" noChangeArrowheads="1"/>
          </p:cNvPicPr>
          <p:nvPr/>
        </p:nvPicPr>
        <p:blipFill>
          <a:blip r:embed="rId1" cstate="screen"/>
          <a:srcRect/>
          <a:stretch>
            <a:fillRect/>
          </a:stretch>
        </p:blipFill>
        <p:spPr bwMode="auto">
          <a:xfrm>
            <a:off x="1828800" y="1447800"/>
            <a:ext cx="5572125" cy="3657600"/>
          </a:xfrm>
          <a:prstGeom prst="rect">
            <a:avLst/>
          </a:prstGeom>
          <a:noFill/>
          <a:ln w="9525">
            <a:noFill/>
            <a:miter lim="800000"/>
            <a:headEnd/>
            <a:tailEnd/>
          </a:ln>
        </p:spPr>
      </p:pic>
      <p:sp>
        <p:nvSpPr>
          <p:cNvPr id="8198" name="Rectangle 2"/>
          <p:cNvSpPr>
            <a:spLocks noGrp="1" noChangeArrowheads="1"/>
          </p:cNvSpPr>
          <p:nvPr>
            <p:ph type="title"/>
          </p:nvPr>
        </p:nvSpPr>
        <p:spPr>
          <a:xfrm>
            <a:off x="685800" y="165100"/>
            <a:ext cx="7772400" cy="1431925"/>
          </a:xfrm>
        </p:spPr>
        <p:txBody>
          <a:bodyPr>
            <a:normAutofit fontScale="90000"/>
          </a:bodyPr>
          <a:lstStyle/>
          <a:p>
            <a:pPr eaLnBrk="1" hangingPunct="1"/>
            <a:r>
              <a:rPr lang="zh-TW" altLang="en-US" smtClean="0">
                <a:latin typeface="標楷體" pitchFamily="65" charset="-120"/>
              </a:rPr>
              <a:t>小一号的日食</a:t>
            </a:r>
            <a:br>
              <a:rPr lang="zh-TW" altLang="en-US" b="0" smtClean="0">
                <a:latin typeface="Arial" pitchFamily="34" charset="0"/>
                <a:ea typeface="SimSun" pitchFamily="2" charset="-122"/>
              </a:rPr>
            </a:br>
            <a:endParaRPr lang="zh-TW" altLang="en-US" b="0" smtClean="0">
              <a:solidFill>
                <a:schemeClr val="tx1"/>
              </a:solidFill>
              <a:latin typeface="Arial" pitchFamily="34" charset="0"/>
            </a:endParaRPr>
          </a:p>
        </p:txBody>
      </p:sp>
      <p:pic>
        <p:nvPicPr>
          <p:cNvPr id="4100" name="Picture 4" descr="D:\水星凌日\mercury_1600_trace.gif"/>
          <p:cNvPicPr>
            <a:picLocks noChangeAspect="1" noChangeArrowheads="1" noCrop="1"/>
          </p:cNvPicPr>
          <p:nvPr/>
        </p:nvPicPr>
        <p:blipFill>
          <a:blip r:embed="rId2" cstate="screen"/>
          <a:srcRect/>
          <a:stretch>
            <a:fillRect/>
          </a:stretch>
        </p:blipFill>
        <p:spPr bwMode="auto">
          <a:xfrm>
            <a:off x="0" y="4627563"/>
            <a:ext cx="8915400" cy="22304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ppt_x"/>
                                          </p:val>
                                        </p:tav>
                                        <p:tav tm="100000">
                                          <p:val>
                                            <p:strVal val="#ppt_x"/>
                                          </p:val>
                                        </p:tav>
                                      </p:tavLst>
                                    </p:anim>
                                    <p:anim calcmode="lin" valueType="num">
                                      <p:cBhvr additive="base">
                                        <p:cTn id="8"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日期版面配置區 3"/>
          <p:cNvSpPr>
            <a:spLocks noGrp="1"/>
          </p:cNvSpPr>
          <p:nvPr>
            <p:ph type="dt" sz="quarter" idx="10"/>
          </p:nvPr>
        </p:nvSpPr>
        <p:spPr/>
        <p:txBody>
          <a:bodyPr/>
          <a:lstStyle/>
          <a:p>
            <a:pPr>
              <a:defRPr/>
            </a:pPr>
            <a:r>
              <a:rPr lang="zh-TW" altLang="en-US"/>
              <a:t>2</a:t>
            </a:r>
            <a:r>
              <a:rPr lang="en-US" altLang="zh-TW"/>
              <a:t>016/4/29</a:t>
            </a:r>
            <a:endParaRPr lang="en-US" altLang="zh-TW"/>
          </a:p>
        </p:txBody>
      </p:sp>
      <p:sp>
        <p:nvSpPr>
          <p:cNvPr id="21510" name="Rectangle 3"/>
          <p:cNvSpPr>
            <a:spLocks noGrp="1" noChangeArrowheads="1"/>
          </p:cNvSpPr>
          <p:nvPr>
            <p:ph type="body" idx="1"/>
          </p:nvPr>
        </p:nvSpPr>
        <p:spPr>
          <a:xfrm>
            <a:off x="685800" y="1524000"/>
            <a:ext cx="7772400" cy="990600"/>
          </a:xfrm>
        </p:spPr>
        <p:txBody>
          <a:bodyPr/>
          <a:lstStyle/>
          <a:p>
            <a:pPr algn="ctr" eaLnBrk="1" hangingPunct="1">
              <a:lnSpc>
                <a:spcPct val="90000"/>
              </a:lnSpc>
              <a:defRPr/>
            </a:pPr>
            <a:r>
              <a:rPr lang="zh-TW" altLang="en-US" sz="2800" dirty="0" smtClean="0">
                <a:ea typeface="新細明體" pitchFamily="18" charset="-120"/>
              </a:rPr>
              <a:t>水星轨道倾角</a:t>
            </a:r>
            <a:r>
              <a:rPr lang="en-US" altLang="zh-TW" sz="2800" dirty="0" smtClean="0">
                <a:ea typeface="SimSun" pitchFamily="2" charset="-122"/>
              </a:rPr>
              <a:t>7.0°</a:t>
            </a:r>
            <a:endParaRPr lang="en-US" altLang="zh-TW" sz="2800" dirty="0" smtClean="0">
              <a:ea typeface="SimSun" pitchFamily="2" charset="-122"/>
            </a:endParaRPr>
          </a:p>
          <a:p>
            <a:pPr algn="ctr" eaLnBrk="1" hangingPunct="1">
              <a:lnSpc>
                <a:spcPct val="90000"/>
              </a:lnSpc>
              <a:defRPr/>
            </a:pPr>
            <a:r>
              <a:rPr lang="zh-TW" altLang="en-US" sz="2800" dirty="0" smtClean="0">
                <a:ea typeface="新細明體" pitchFamily="18" charset="-120"/>
              </a:rPr>
              <a:t>金星轨道倾角</a:t>
            </a:r>
            <a:r>
              <a:rPr lang="en-US" altLang="zh-TW" sz="2800" dirty="0" smtClean="0">
                <a:ea typeface="SimSun" pitchFamily="2" charset="-122"/>
              </a:rPr>
              <a:t>3.4°</a:t>
            </a:r>
            <a:endParaRPr lang="en-US" altLang="zh-TW" sz="2800" dirty="0" smtClean="0">
              <a:ea typeface="SimSun" pitchFamily="2" charset="-122"/>
            </a:endParaRPr>
          </a:p>
          <a:p>
            <a:pPr eaLnBrk="1" hangingPunct="1">
              <a:lnSpc>
                <a:spcPct val="90000"/>
              </a:lnSpc>
              <a:defRPr/>
            </a:pPr>
            <a:endParaRPr lang="en-US" altLang="zh-TW" sz="2800" dirty="0" smtClean="0">
              <a:ea typeface="SimSun" pitchFamily="2" charset="-122"/>
            </a:endParaRPr>
          </a:p>
        </p:txBody>
      </p:sp>
      <p:pic>
        <p:nvPicPr>
          <p:cNvPr id="47108" name="Picture 5" descr="D:\kl\當季星空\20040608金星凌日\金星軌道.jpg"/>
          <p:cNvPicPr>
            <a:picLocks noChangeAspect="1" noChangeArrowheads="1"/>
          </p:cNvPicPr>
          <p:nvPr/>
        </p:nvPicPr>
        <p:blipFill>
          <a:blip r:embed="rId1" cstate="screen"/>
          <a:srcRect/>
          <a:stretch>
            <a:fillRect/>
          </a:stretch>
        </p:blipFill>
        <p:spPr bwMode="auto">
          <a:xfrm>
            <a:off x="452438" y="2852738"/>
            <a:ext cx="5033962" cy="2533650"/>
          </a:xfrm>
          <a:prstGeom prst="rect">
            <a:avLst/>
          </a:prstGeom>
          <a:noFill/>
          <a:ln w="9525">
            <a:noFill/>
            <a:miter lim="800000"/>
            <a:headEnd/>
            <a:tailEnd/>
          </a:ln>
        </p:spPr>
      </p:pic>
      <p:grpSp>
        <p:nvGrpSpPr>
          <p:cNvPr id="2" name="Group 8"/>
          <p:cNvGrpSpPr/>
          <p:nvPr/>
        </p:nvGrpSpPr>
        <p:grpSpPr bwMode="auto">
          <a:xfrm>
            <a:off x="3563938" y="4149725"/>
            <a:ext cx="1447800" cy="381000"/>
            <a:chOff x="3552" y="2544"/>
            <a:chExt cx="912" cy="240"/>
          </a:xfrm>
        </p:grpSpPr>
        <p:sp>
          <p:nvSpPr>
            <p:cNvPr id="47115" name="Line 6"/>
            <p:cNvSpPr>
              <a:spLocks noChangeShapeType="1"/>
            </p:cNvSpPr>
            <p:nvPr/>
          </p:nvSpPr>
          <p:spPr bwMode="auto">
            <a:xfrm flipH="1">
              <a:off x="3552" y="2640"/>
              <a:ext cx="336" cy="144"/>
            </a:xfrm>
            <a:prstGeom prst="line">
              <a:avLst/>
            </a:prstGeom>
            <a:noFill/>
            <a:ln w="25400">
              <a:solidFill>
                <a:schemeClr val="folHlink"/>
              </a:solidFill>
              <a:round/>
              <a:tailEnd type="triangle" w="med" len="med"/>
            </a:ln>
          </p:spPr>
          <p:txBody>
            <a:bodyPr wrap="none"/>
            <a:lstStyle/>
            <a:p>
              <a:endParaRPr lang="zh-TW" altLang="en-US"/>
            </a:p>
          </p:txBody>
        </p:sp>
        <p:sp>
          <p:nvSpPr>
            <p:cNvPr id="47116" name="Text Box 7"/>
            <p:cNvSpPr txBox="1">
              <a:spLocks noChangeArrowheads="1"/>
            </p:cNvSpPr>
            <p:nvPr/>
          </p:nvSpPr>
          <p:spPr bwMode="auto">
            <a:xfrm>
              <a:off x="3888" y="2544"/>
              <a:ext cx="576" cy="232"/>
            </a:xfrm>
            <a:prstGeom prst="rect">
              <a:avLst/>
            </a:prstGeom>
            <a:solidFill>
              <a:schemeClr val="bg1"/>
            </a:solidFill>
            <a:ln w="9525">
              <a:noFill/>
              <a:miter lim="800000"/>
            </a:ln>
          </p:spPr>
          <p:txBody>
            <a:bodyPr>
              <a:spAutoFit/>
            </a:bodyPr>
            <a:lstStyle/>
            <a:p>
              <a:pPr>
                <a:spcBef>
                  <a:spcPct val="50000"/>
                </a:spcBef>
              </a:pPr>
              <a:r>
                <a:rPr lang="en-US" altLang="zh-TW">
                  <a:solidFill>
                    <a:srgbClr val="FFFF00"/>
                  </a:solidFill>
                </a:rPr>
                <a:t>12</a:t>
              </a:r>
              <a:r>
                <a:rPr lang="zh-TW" altLang="en-US">
                  <a:solidFill>
                    <a:srgbClr val="FFFF00"/>
                  </a:solidFill>
                </a:rPr>
                <a:t>月</a:t>
              </a:r>
              <a:endParaRPr lang="zh-TW" altLang="en-US">
                <a:solidFill>
                  <a:srgbClr val="FFFF00"/>
                </a:solidFill>
              </a:endParaRPr>
            </a:p>
          </p:txBody>
        </p:sp>
      </p:grpSp>
      <p:grpSp>
        <p:nvGrpSpPr>
          <p:cNvPr id="3" name="Group 11"/>
          <p:cNvGrpSpPr/>
          <p:nvPr/>
        </p:nvGrpSpPr>
        <p:grpSpPr bwMode="auto">
          <a:xfrm>
            <a:off x="0" y="3429000"/>
            <a:ext cx="1600200" cy="368300"/>
            <a:chOff x="1104" y="2352"/>
            <a:chExt cx="1008" cy="232"/>
          </a:xfrm>
        </p:grpSpPr>
        <p:sp>
          <p:nvSpPr>
            <p:cNvPr id="47113" name="Line 9"/>
            <p:cNvSpPr>
              <a:spLocks noChangeShapeType="1"/>
            </p:cNvSpPr>
            <p:nvPr/>
          </p:nvSpPr>
          <p:spPr bwMode="auto">
            <a:xfrm flipV="1">
              <a:off x="1632" y="2448"/>
              <a:ext cx="480" cy="48"/>
            </a:xfrm>
            <a:prstGeom prst="line">
              <a:avLst/>
            </a:prstGeom>
            <a:noFill/>
            <a:ln w="25400">
              <a:solidFill>
                <a:schemeClr val="folHlink"/>
              </a:solidFill>
              <a:round/>
              <a:tailEnd type="triangle" w="med" len="med"/>
            </a:ln>
          </p:spPr>
          <p:txBody>
            <a:bodyPr wrap="none"/>
            <a:lstStyle/>
            <a:p>
              <a:endParaRPr lang="zh-TW" altLang="en-US"/>
            </a:p>
          </p:txBody>
        </p:sp>
        <p:sp>
          <p:nvSpPr>
            <p:cNvPr id="47114" name="Text Box 10"/>
            <p:cNvSpPr txBox="1">
              <a:spLocks noChangeArrowheads="1"/>
            </p:cNvSpPr>
            <p:nvPr/>
          </p:nvSpPr>
          <p:spPr bwMode="auto">
            <a:xfrm>
              <a:off x="1104" y="2352"/>
              <a:ext cx="528" cy="232"/>
            </a:xfrm>
            <a:prstGeom prst="rect">
              <a:avLst/>
            </a:prstGeom>
            <a:solidFill>
              <a:schemeClr val="bg1"/>
            </a:solidFill>
            <a:ln w="9525">
              <a:noFill/>
              <a:miter lim="800000"/>
            </a:ln>
          </p:spPr>
          <p:txBody>
            <a:bodyPr>
              <a:spAutoFit/>
            </a:bodyPr>
            <a:lstStyle/>
            <a:p>
              <a:pPr>
                <a:spcBef>
                  <a:spcPct val="50000"/>
                </a:spcBef>
              </a:pPr>
              <a:r>
                <a:rPr lang="en-US" altLang="zh-TW">
                  <a:solidFill>
                    <a:srgbClr val="FFFF00"/>
                  </a:solidFill>
                </a:rPr>
                <a:t>6</a:t>
              </a:r>
              <a:r>
                <a:rPr lang="zh-TW" altLang="en-US">
                  <a:solidFill>
                    <a:srgbClr val="FFFF00"/>
                  </a:solidFill>
                </a:rPr>
                <a:t>月</a:t>
              </a:r>
              <a:endParaRPr lang="zh-TW" altLang="en-US">
                <a:solidFill>
                  <a:srgbClr val="FFFF00"/>
                </a:solidFill>
              </a:endParaRPr>
            </a:p>
          </p:txBody>
        </p:sp>
      </p:grpSp>
      <p:sp>
        <p:nvSpPr>
          <p:cNvPr id="14" name="標題 13"/>
          <p:cNvSpPr>
            <a:spLocks noGrp="1"/>
          </p:cNvSpPr>
          <p:nvPr>
            <p:ph type="title"/>
          </p:nvPr>
        </p:nvSpPr>
        <p:spPr/>
        <p:txBody>
          <a:bodyPr/>
          <a:lstStyle/>
          <a:p>
            <a:pPr>
              <a:defRPr/>
            </a:pPr>
            <a:r>
              <a:rPr lang="zh-TW" altLang="en-US" dirty="0" smtClean="0"/>
              <a:t>为什么会发生凌日？</a:t>
            </a:r>
            <a:endParaRPr lang="zh-TW" altLang="en-US" dirty="0"/>
          </a:p>
        </p:txBody>
      </p:sp>
      <p:pic>
        <p:nvPicPr>
          <p:cNvPr id="47112" name="Picture 3" descr="D:\教學資料\solsys\inner-Pla-motion-2.jpg"/>
          <p:cNvPicPr>
            <a:picLocks noChangeAspect="1" noChangeArrowheads="1"/>
          </p:cNvPicPr>
          <p:nvPr/>
        </p:nvPicPr>
        <p:blipFill>
          <a:blip r:embed="rId2" cstate="screen"/>
          <a:srcRect/>
          <a:stretch>
            <a:fillRect/>
          </a:stretch>
        </p:blipFill>
        <p:spPr bwMode="auto">
          <a:xfrm>
            <a:off x="5867400" y="2492375"/>
            <a:ext cx="2809875" cy="3435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日期版面配置區 3"/>
          <p:cNvSpPr>
            <a:spLocks noGrp="1"/>
          </p:cNvSpPr>
          <p:nvPr>
            <p:ph type="dt" sz="quarter" idx="10"/>
          </p:nvPr>
        </p:nvSpPr>
        <p:spPr/>
        <p:txBody>
          <a:bodyPr/>
          <a:lstStyle/>
          <a:p>
            <a:pPr>
              <a:defRPr/>
            </a:pPr>
            <a:r>
              <a:rPr lang="zh-TW" altLang="en-US"/>
              <a:t>2</a:t>
            </a:r>
            <a:r>
              <a:rPr lang="en-US" altLang="zh-TW"/>
              <a:t>016/4/29</a:t>
            </a:r>
            <a:endParaRPr lang="en-US" altLang="zh-TW"/>
          </a:p>
        </p:txBody>
      </p:sp>
      <p:sp>
        <p:nvSpPr>
          <p:cNvPr id="13317" name="Rectangle 2"/>
          <p:cNvSpPr>
            <a:spLocks noGrp="1" noChangeArrowheads="1"/>
          </p:cNvSpPr>
          <p:nvPr>
            <p:ph type="title"/>
          </p:nvPr>
        </p:nvSpPr>
        <p:spPr/>
        <p:txBody>
          <a:bodyPr/>
          <a:lstStyle/>
          <a:p>
            <a:pPr eaLnBrk="1" hangingPunct="1">
              <a:defRPr/>
            </a:pPr>
            <a:r>
              <a:rPr lang="zh-TW" altLang="en-US" smtClean="0"/>
              <a:t>谁会发生凌日现象？</a:t>
            </a:r>
            <a:endParaRPr lang="zh-TW" altLang="en-US" smtClean="0"/>
          </a:p>
        </p:txBody>
      </p:sp>
      <p:sp>
        <p:nvSpPr>
          <p:cNvPr id="48133" name="Text Box 5"/>
          <p:cNvSpPr txBox="1">
            <a:spLocks noChangeArrowheads="1"/>
          </p:cNvSpPr>
          <p:nvPr/>
        </p:nvSpPr>
        <p:spPr bwMode="auto">
          <a:xfrm>
            <a:off x="990600" y="1981200"/>
            <a:ext cx="7162800" cy="777240"/>
          </a:xfrm>
          <a:prstGeom prst="rect">
            <a:avLst/>
          </a:prstGeom>
          <a:noFill/>
          <a:ln w="9525">
            <a:noFill/>
            <a:miter lim="800000"/>
          </a:ln>
        </p:spPr>
        <p:txBody>
          <a:bodyPr>
            <a:spAutoFit/>
          </a:bodyPr>
          <a:lstStyle/>
          <a:p>
            <a:pPr>
              <a:spcBef>
                <a:spcPct val="50000"/>
              </a:spcBef>
            </a:pPr>
            <a:r>
              <a:rPr lang="zh-TW" altLang="en-US"/>
              <a:t>发生凌日的条件：</a:t>
            </a:r>
            <a:endParaRPr lang="zh-TW" altLang="en-US"/>
          </a:p>
          <a:p>
            <a:pPr>
              <a:spcBef>
                <a:spcPct val="50000"/>
              </a:spcBef>
            </a:pPr>
            <a:r>
              <a:rPr lang="zh-TW" altLang="en-US"/>
              <a:t>某颗星球挡在地球与太阳之间，三者几乎成一直线</a:t>
            </a:r>
            <a:endParaRPr lang="zh-TW" altLang="en-US"/>
          </a:p>
        </p:txBody>
      </p:sp>
      <p:pic>
        <p:nvPicPr>
          <p:cNvPr id="48132" name="Picture 4" descr="D:\kl\當季星空\20040608金星凌日\vt2004-if11-fig1.jpg"/>
          <p:cNvPicPr>
            <a:picLocks noChangeAspect="1" noChangeArrowheads="1"/>
          </p:cNvPicPr>
          <p:nvPr/>
        </p:nvPicPr>
        <p:blipFill>
          <a:blip r:embed="rId1" cstate="screen"/>
          <a:srcRect/>
          <a:stretch>
            <a:fillRect/>
          </a:stretch>
        </p:blipFill>
        <p:spPr bwMode="auto">
          <a:xfrm>
            <a:off x="1143000" y="1676400"/>
            <a:ext cx="6858000" cy="4783138"/>
          </a:xfrm>
          <a:prstGeom prst="rect">
            <a:avLst/>
          </a:prstGeom>
          <a:noFill/>
          <a:ln w="9525">
            <a:noFill/>
            <a:miter lim="800000"/>
            <a:headEnd/>
            <a:tailEnd/>
          </a:ln>
        </p:spPr>
      </p:pic>
      <p:grpSp>
        <p:nvGrpSpPr>
          <p:cNvPr id="2" name="Group 11"/>
          <p:cNvGrpSpPr/>
          <p:nvPr/>
        </p:nvGrpSpPr>
        <p:grpSpPr bwMode="auto">
          <a:xfrm>
            <a:off x="1676400" y="2514600"/>
            <a:ext cx="914400" cy="1524000"/>
            <a:chOff x="1056" y="1584"/>
            <a:chExt cx="576" cy="960"/>
          </a:xfrm>
        </p:grpSpPr>
        <p:sp>
          <p:nvSpPr>
            <p:cNvPr id="48138" name="Line 6"/>
            <p:cNvSpPr>
              <a:spLocks noChangeShapeType="1"/>
            </p:cNvSpPr>
            <p:nvPr/>
          </p:nvSpPr>
          <p:spPr bwMode="auto">
            <a:xfrm flipH="1">
              <a:off x="1248" y="1824"/>
              <a:ext cx="48" cy="720"/>
            </a:xfrm>
            <a:prstGeom prst="line">
              <a:avLst/>
            </a:prstGeom>
            <a:noFill/>
            <a:ln w="25400">
              <a:solidFill>
                <a:srgbClr val="FF0000"/>
              </a:solidFill>
              <a:round/>
              <a:tailEnd type="triangle" w="med" len="med"/>
            </a:ln>
          </p:spPr>
          <p:txBody>
            <a:bodyPr wrap="none"/>
            <a:lstStyle/>
            <a:p>
              <a:endParaRPr lang="zh-TW" altLang="en-US"/>
            </a:p>
          </p:txBody>
        </p:sp>
        <p:sp>
          <p:nvSpPr>
            <p:cNvPr id="48139" name="Text Box 8"/>
            <p:cNvSpPr txBox="1">
              <a:spLocks noChangeArrowheads="1"/>
            </p:cNvSpPr>
            <p:nvPr/>
          </p:nvSpPr>
          <p:spPr bwMode="auto">
            <a:xfrm>
              <a:off x="1056" y="1584"/>
              <a:ext cx="576" cy="230"/>
            </a:xfrm>
            <a:prstGeom prst="rect">
              <a:avLst/>
            </a:prstGeom>
            <a:noFill/>
            <a:ln w="9525">
              <a:noFill/>
              <a:miter lim="800000"/>
            </a:ln>
          </p:spPr>
          <p:txBody>
            <a:bodyPr>
              <a:spAutoFit/>
            </a:bodyPr>
            <a:lstStyle/>
            <a:p>
              <a:pPr>
                <a:spcBef>
                  <a:spcPct val="50000"/>
                </a:spcBef>
              </a:pPr>
              <a:r>
                <a:rPr lang="zh-TW" altLang="en-US">
                  <a:solidFill>
                    <a:srgbClr val="FFFF00"/>
                  </a:solidFill>
                </a:rPr>
                <a:t>水星</a:t>
              </a:r>
              <a:endParaRPr lang="zh-TW" altLang="en-US">
                <a:solidFill>
                  <a:srgbClr val="FFFF00"/>
                </a:solidFill>
              </a:endParaRPr>
            </a:p>
          </p:txBody>
        </p:sp>
      </p:grpSp>
      <p:grpSp>
        <p:nvGrpSpPr>
          <p:cNvPr id="3" name="Group 12"/>
          <p:cNvGrpSpPr/>
          <p:nvPr/>
        </p:nvGrpSpPr>
        <p:grpSpPr bwMode="auto">
          <a:xfrm>
            <a:off x="2209800" y="4572000"/>
            <a:ext cx="1143000" cy="1431925"/>
            <a:chOff x="1392" y="2880"/>
            <a:chExt cx="720" cy="902"/>
          </a:xfrm>
        </p:grpSpPr>
        <p:sp>
          <p:nvSpPr>
            <p:cNvPr id="48136" name="Line 7"/>
            <p:cNvSpPr>
              <a:spLocks noChangeShapeType="1"/>
            </p:cNvSpPr>
            <p:nvPr/>
          </p:nvSpPr>
          <p:spPr bwMode="auto">
            <a:xfrm flipH="1" flipV="1">
              <a:off x="1488" y="2880"/>
              <a:ext cx="48" cy="672"/>
            </a:xfrm>
            <a:prstGeom prst="line">
              <a:avLst/>
            </a:prstGeom>
            <a:noFill/>
            <a:ln w="25400">
              <a:solidFill>
                <a:srgbClr val="FF0000"/>
              </a:solidFill>
              <a:round/>
              <a:tailEnd type="triangle" w="med" len="med"/>
            </a:ln>
          </p:spPr>
          <p:txBody>
            <a:bodyPr wrap="none"/>
            <a:lstStyle/>
            <a:p>
              <a:endParaRPr lang="zh-TW" altLang="en-US"/>
            </a:p>
          </p:txBody>
        </p:sp>
        <p:sp>
          <p:nvSpPr>
            <p:cNvPr id="48137" name="Text Box 9"/>
            <p:cNvSpPr txBox="1">
              <a:spLocks noChangeArrowheads="1"/>
            </p:cNvSpPr>
            <p:nvPr/>
          </p:nvSpPr>
          <p:spPr bwMode="auto">
            <a:xfrm>
              <a:off x="1392" y="3552"/>
              <a:ext cx="720" cy="230"/>
            </a:xfrm>
            <a:prstGeom prst="rect">
              <a:avLst/>
            </a:prstGeom>
            <a:noFill/>
            <a:ln w="9525">
              <a:noFill/>
              <a:miter lim="800000"/>
            </a:ln>
          </p:spPr>
          <p:txBody>
            <a:bodyPr>
              <a:spAutoFit/>
            </a:bodyPr>
            <a:lstStyle/>
            <a:p>
              <a:pPr>
                <a:spcBef>
                  <a:spcPct val="50000"/>
                </a:spcBef>
              </a:pPr>
              <a:r>
                <a:rPr lang="zh-TW" altLang="en-US">
                  <a:solidFill>
                    <a:srgbClr val="FFFF00"/>
                  </a:solidFill>
                </a:rPr>
                <a:t>金星</a:t>
              </a:r>
              <a:endParaRPr lang="zh-TW" altLang="en-US">
                <a:solidFill>
                  <a:srgbClr val="FFFF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81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48132"/>
                                        </p:tgtEl>
                                        <p:attrNameLst>
                                          <p:attrName>style.visibility</p:attrName>
                                        </p:attrNameLst>
                                      </p:cBhvr>
                                      <p:to>
                                        <p:strVal val="visible"/>
                                      </p:to>
                                    </p:set>
                                    <p:animEffect transition="in" filter="dissolve">
                                      <p:cBhvr>
                                        <p:cTn id="11" dur="500"/>
                                        <p:tgtEl>
                                          <p:spTgt spid="48132"/>
                                        </p:tgtEl>
                                      </p:cBhvr>
                                    </p:animEffect>
                                  </p:childTnLst>
                                </p:cTn>
                              </p:par>
                            </p:childTnLst>
                          </p:cTn>
                        </p:par>
                      </p:childTnLst>
                    </p:cTn>
                  </p:par>
                  <p:par>
                    <p:cTn id="12" fill="hold">
                      <p:stCondLst>
                        <p:cond delay="indefinite"/>
                      </p:stCondLst>
                      <p:childTnLst>
                        <p:par>
                          <p:cTn id="13" fill="hold">
                            <p:stCondLst>
                              <p:cond delay="0"/>
                            </p:stCondLst>
                            <p:childTnLst>
                              <p:par>
                                <p:cTn id="14" presetID="23" presetClass="entr" presetSubtype="32"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strVal val="4*#ppt_w"/>
                                          </p:val>
                                        </p:tav>
                                        <p:tav tm="100000">
                                          <p:val>
                                            <p:strVal val="#ppt_w"/>
                                          </p:val>
                                        </p:tav>
                                      </p:tavLst>
                                    </p:anim>
                                    <p:anim calcmode="lin" valueType="num">
                                      <p:cBhvr>
                                        <p:cTn id="17" dur="500" fill="hold"/>
                                        <p:tgtEl>
                                          <p:spTgt spid="2"/>
                                        </p:tgtEl>
                                        <p:attrNameLst>
                                          <p:attrName>ppt_h</p:attrName>
                                        </p:attrNameLst>
                                      </p:cBhvr>
                                      <p:tavLst>
                                        <p:tav tm="0">
                                          <p:val>
                                            <p:strVal val="4*#ppt_h"/>
                                          </p:val>
                                        </p:tav>
                                        <p:tav tm="100000">
                                          <p:val>
                                            <p:strVal val="#ppt_h"/>
                                          </p:val>
                                        </p:tav>
                                      </p:tavLst>
                                    </p:anim>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3" presetClass="entr" presetSubtype="32"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strVal val="4*#ppt_w"/>
                                          </p:val>
                                        </p:tav>
                                        <p:tav tm="100000">
                                          <p:val>
                                            <p:strVal val="#ppt_w"/>
                                          </p:val>
                                        </p:tav>
                                      </p:tavLst>
                                    </p:anim>
                                    <p:anim calcmode="lin" valueType="num">
                                      <p:cBhvr>
                                        <p:cTn id="23" dur="500" fill="hold"/>
                                        <p:tgtEl>
                                          <p:spTgt spid="3"/>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3"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en-US" altLang="zh-TW" dirty="0"/>
              <a:t>5</a:t>
            </a:r>
            <a:r>
              <a:rPr lang="zh-TW" altLang="en-US" dirty="0"/>
              <a:t>月</a:t>
            </a:r>
            <a:r>
              <a:rPr lang="en-US" altLang="zh-TW" dirty="0"/>
              <a:t>9</a:t>
            </a:r>
            <a:r>
              <a:rPr lang="zh-TW" altLang="en-US" dirty="0"/>
              <a:t>日 水星凌日</a:t>
            </a:r>
            <a:endParaRPr lang="zh-TW" altLang="en-US" dirty="0"/>
          </a:p>
        </p:txBody>
      </p:sp>
      <p:pic>
        <p:nvPicPr>
          <p:cNvPr id="20483" name="內容版面配置區 4"/>
          <p:cNvPicPr>
            <a:picLocks noGrp="1" noChangeAspect="1"/>
          </p:cNvPicPr>
          <p:nvPr>
            <p:ph sz="half" idx="1"/>
          </p:nvPr>
        </p:nvPicPr>
        <p:blipFill>
          <a:blip r:embed="rId1" cstate="screen"/>
          <a:srcRect/>
          <a:stretch>
            <a:fillRect/>
          </a:stretch>
        </p:blipFill>
        <p:spPr>
          <a:xfrm>
            <a:off x="395288" y="1431925"/>
            <a:ext cx="4129087" cy="5395913"/>
          </a:xfrm>
        </p:spPr>
      </p:pic>
      <p:sp>
        <p:nvSpPr>
          <p:cNvPr id="4" name="內容版面配置區 3"/>
          <p:cNvSpPr>
            <a:spLocks noGrp="1"/>
          </p:cNvSpPr>
          <p:nvPr>
            <p:ph sz="half" idx="2"/>
          </p:nvPr>
        </p:nvSpPr>
        <p:spPr/>
        <p:txBody>
          <a:bodyPr/>
          <a:lstStyle/>
          <a:p>
            <a:pPr>
              <a:defRPr/>
            </a:pPr>
            <a:r>
              <a:rPr lang="zh-TW" altLang="en-US" dirty="0"/>
              <a:t> 本次水星凌日为本世纪第三</a:t>
            </a:r>
            <a:r>
              <a:rPr lang="zh-TW" altLang="en-US" dirty="0" smtClean="0"/>
              <a:t>次</a:t>
            </a:r>
            <a:endParaRPr lang="en-US" altLang="zh-TW" dirty="0" smtClean="0"/>
          </a:p>
          <a:p>
            <a:pPr>
              <a:defRPr/>
            </a:pPr>
            <a:r>
              <a:rPr lang="zh-TW" altLang="en-US" dirty="0" smtClean="0"/>
              <a:t>食</a:t>
            </a:r>
            <a:r>
              <a:rPr lang="zh-TW" altLang="en-US" dirty="0"/>
              <a:t>甚时与日心分离角为</a:t>
            </a:r>
            <a:r>
              <a:rPr lang="en-US" altLang="zh-TW" dirty="0"/>
              <a:t>318.5</a:t>
            </a:r>
            <a:r>
              <a:rPr lang="en-US" altLang="zh-TW" dirty="0" smtClean="0"/>
              <a:t>〞</a:t>
            </a:r>
            <a:endParaRPr lang="en-US" altLang="zh-TW" dirty="0" smtClean="0"/>
          </a:p>
          <a:p>
            <a:pPr>
              <a:defRPr/>
            </a:pPr>
            <a:r>
              <a:rPr lang="zh-TW" altLang="en-US" dirty="0" smtClean="0"/>
              <a:t>全</a:t>
            </a:r>
            <a:r>
              <a:rPr lang="zh-TW" altLang="en-US" dirty="0"/>
              <a:t>食时间</a:t>
            </a:r>
            <a:r>
              <a:rPr lang="en-US" altLang="zh-TW" dirty="0"/>
              <a:t>7</a:t>
            </a:r>
            <a:r>
              <a:rPr lang="zh-TW" altLang="en-US" dirty="0"/>
              <a:t>时</a:t>
            </a:r>
            <a:r>
              <a:rPr lang="en-US" altLang="zh-TW" dirty="0"/>
              <a:t>30</a:t>
            </a:r>
            <a:r>
              <a:rPr lang="zh-TW" altLang="en-US" dirty="0"/>
              <a:t>分</a:t>
            </a:r>
            <a:r>
              <a:rPr lang="en-US" altLang="zh-TW" dirty="0"/>
              <a:t>5</a:t>
            </a:r>
            <a:r>
              <a:rPr lang="zh-TW" altLang="en-US" dirty="0" smtClean="0"/>
              <a:t>秒</a:t>
            </a:r>
            <a:endParaRPr lang="en-US" altLang="zh-TW" dirty="0" smtClean="0"/>
          </a:p>
          <a:p>
            <a:pPr>
              <a:defRPr/>
            </a:pPr>
            <a:r>
              <a:rPr lang="zh-TW" altLang="en-US" dirty="0" smtClean="0"/>
              <a:t>北美洲</a:t>
            </a:r>
            <a:r>
              <a:rPr lang="zh-TW" altLang="en-US" dirty="0"/>
              <a:t>东部、南美、西欧、西非可见全部凌日</a:t>
            </a:r>
            <a:r>
              <a:rPr lang="zh-TW" altLang="en-US" dirty="0" smtClean="0"/>
              <a:t>过程</a:t>
            </a:r>
            <a:endParaRPr lang="en-US" altLang="zh-TW" dirty="0" smtClean="0"/>
          </a:p>
          <a:p>
            <a:pPr>
              <a:defRPr/>
            </a:pPr>
            <a:r>
              <a:rPr lang="zh-TW" altLang="en-US" dirty="0" smtClean="0">
                <a:solidFill>
                  <a:schemeClr val="accent6"/>
                </a:solidFill>
              </a:rPr>
              <a:t>台湾</a:t>
            </a:r>
            <a:r>
              <a:rPr lang="zh-TW" altLang="en-US" dirty="0">
                <a:solidFill>
                  <a:schemeClr val="accent6"/>
                </a:solidFill>
              </a:rPr>
              <a:t>不可见</a:t>
            </a:r>
            <a:r>
              <a:rPr lang="zh-TW" altLang="en-US" dirty="0"/>
              <a:t>。</a:t>
            </a:r>
            <a:endParaRPr lang="zh-TW"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宝瓶座</a:t>
            </a:r>
            <a:r>
              <a:rPr lang="en-US" altLang="zh-TW" dirty="0" smtClean="0"/>
              <a:t>η</a:t>
            </a:r>
            <a:r>
              <a:rPr lang="zh-TW" altLang="en-US" dirty="0" smtClean="0"/>
              <a:t>流星雨  </a:t>
            </a:r>
            <a:r>
              <a:rPr lang="el-GR" altLang="zh-TW" dirty="0" smtClean="0"/>
              <a:t>η-</a:t>
            </a:r>
            <a:r>
              <a:rPr lang="en-US" altLang="zh-TW" dirty="0" err="1" smtClean="0"/>
              <a:t>Aquariids</a:t>
            </a:r>
            <a:endParaRPr lang="zh-TW" altLang="en-US" dirty="0"/>
          </a:p>
        </p:txBody>
      </p:sp>
      <p:sp>
        <p:nvSpPr>
          <p:cNvPr id="3" name="內容版面配置區 2"/>
          <p:cNvSpPr>
            <a:spLocks noGrp="1"/>
          </p:cNvSpPr>
          <p:nvPr>
            <p:ph idx="1"/>
          </p:nvPr>
        </p:nvSpPr>
        <p:spPr/>
        <p:txBody>
          <a:bodyPr>
            <a:normAutofit fontScale="92500" lnSpcReduction="20000"/>
          </a:bodyPr>
          <a:lstStyle/>
          <a:p>
            <a:r>
              <a:rPr lang="zh-TW" altLang="en-US" dirty="0" smtClean="0"/>
              <a:t>每年固定发生的</a:t>
            </a:r>
            <a:r>
              <a:rPr lang="zh-TW" altLang="en-US" dirty="0" smtClean="0">
                <a:solidFill>
                  <a:schemeClr val="accent6"/>
                </a:solidFill>
              </a:rPr>
              <a:t>中型</a:t>
            </a:r>
            <a:r>
              <a:rPr lang="zh-TW" altLang="en-US" dirty="0" smtClean="0"/>
              <a:t>流星雨之一。活动日期一般介在</a:t>
            </a:r>
            <a:r>
              <a:rPr lang="en-US" altLang="zh-TW" dirty="0" smtClean="0"/>
              <a:t>4/19</a:t>
            </a:r>
            <a:r>
              <a:rPr lang="zh-TW" altLang="en-US" dirty="0"/>
              <a:t>～</a:t>
            </a:r>
            <a:r>
              <a:rPr lang="en-US" altLang="zh-TW" dirty="0" smtClean="0"/>
              <a:t>5/28</a:t>
            </a:r>
            <a:r>
              <a:rPr lang="zh-TW" altLang="en-US" dirty="0" smtClean="0"/>
              <a:t>。</a:t>
            </a:r>
            <a:endParaRPr lang="en-US" altLang="zh-TW" dirty="0" smtClean="0"/>
          </a:p>
          <a:p>
            <a:r>
              <a:rPr lang="zh-TW" altLang="en-US" dirty="0" smtClean="0"/>
              <a:t>今年极大期预计发生在台北时间</a:t>
            </a:r>
            <a:r>
              <a:rPr lang="en-US" altLang="zh-TW" dirty="0" smtClean="0"/>
              <a:t>5/6</a:t>
            </a:r>
            <a:r>
              <a:rPr lang="zh-TW" altLang="en-US" dirty="0" smtClean="0"/>
              <a:t>凌晨</a:t>
            </a:r>
            <a:r>
              <a:rPr lang="en-US" altLang="zh-TW" dirty="0" smtClean="0"/>
              <a:t>4</a:t>
            </a:r>
            <a:r>
              <a:rPr lang="zh-TW" altLang="en-US" dirty="0" smtClean="0"/>
              <a:t>时前后。预测</a:t>
            </a:r>
            <a:r>
              <a:rPr lang="en-US" altLang="zh-TW" dirty="0" smtClean="0"/>
              <a:t>ZHR</a:t>
            </a:r>
            <a:r>
              <a:rPr lang="zh-TW" altLang="en-US" dirty="0" smtClean="0"/>
              <a:t>每小时约</a:t>
            </a:r>
            <a:r>
              <a:rPr lang="en-US" altLang="zh-TW" dirty="0" smtClean="0">
                <a:solidFill>
                  <a:schemeClr val="accent6"/>
                </a:solidFill>
              </a:rPr>
              <a:t>40</a:t>
            </a:r>
            <a:r>
              <a:rPr lang="zh-TW" altLang="en-US" dirty="0" smtClean="0"/>
              <a:t>。</a:t>
            </a:r>
            <a:endParaRPr lang="en-US" altLang="zh-TW" dirty="0" smtClean="0"/>
          </a:p>
          <a:p>
            <a:r>
              <a:rPr lang="zh-TW" altLang="en-US" dirty="0" smtClean="0"/>
              <a:t>朔前一天，几乎无月光影响，观察条件良好</a:t>
            </a:r>
            <a:endParaRPr lang="en-US" altLang="zh-TW" dirty="0"/>
          </a:p>
          <a:p>
            <a:r>
              <a:rPr lang="zh-TW" altLang="en-US" dirty="0" smtClean="0"/>
              <a:t>辐射点于凌晨</a:t>
            </a:r>
            <a:r>
              <a:rPr lang="en-US" altLang="zh-TW" dirty="0" smtClean="0"/>
              <a:t>1:30~2:00</a:t>
            </a:r>
            <a:r>
              <a:rPr lang="zh-TW" altLang="en-US" dirty="0" smtClean="0"/>
              <a:t>升起时</a:t>
            </a:r>
            <a:endParaRPr lang="en-US" altLang="zh-TW" dirty="0" smtClean="0"/>
          </a:p>
          <a:p>
            <a:r>
              <a:rPr lang="zh-TW" altLang="en-US" dirty="0" smtClean="0"/>
              <a:t>流星速度极快（每秒</a:t>
            </a:r>
            <a:r>
              <a:rPr lang="en-US" altLang="zh-TW" dirty="0" smtClean="0"/>
              <a:t>66</a:t>
            </a:r>
            <a:r>
              <a:rPr lang="zh-TW" altLang="en-US" dirty="0" smtClean="0"/>
              <a:t>公里），亮度平均约</a:t>
            </a:r>
            <a:r>
              <a:rPr lang="en-US" altLang="zh-TW" dirty="0" smtClean="0"/>
              <a:t>2</a:t>
            </a:r>
            <a:r>
              <a:rPr lang="zh-TW" altLang="en-US" dirty="0" smtClean="0"/>
              <a:t>等，约</a:t>
            </a:r>
            <a:r>
              <a:rPr lang="en-US" altLang="zh-TW" dirty="0" smtClean="0"/>
              <a:t>1/3</a:t>
            </a:r>
            <a:r>
              <a:rPr lang="zh-TW" altLang="en-US" dirty="0" smtClean="0"/>
              <a:t>的流星有持续</a:t>
            </a:r>
            <a:r>
              <a:rPr lang="en-US" altLang="zh-TW" dirty="0" smtClean="0"/>
              <a:t>1</a:t>
            </a:r>
            <a:r>
              <a:rPr lang="zh-TW" altLang="en-US" dirty="0" smtClean="0"/>
              <a:t>秒以上的余痕，偶尔会出现亮度较亮的流星，甚至是亮度超过</a:t>
            </a:r>
            <a:r>
              <a:rPr lang="en-US" altLang="zh-TW" dirty="0" smtClean="0"/>
              <a:t>-3</a:t>
            </a:r>
            <a:r>
              <a:rPr lang="zh-TW" altLang="en-US" dirty="0" smtClean="0"/>
              <a:t>等的火流星。</a:t>
            </a:r>
            <a:endParaRPr lang="en-US" altLang="zh-TW"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a:t>水星凌日</a:t>
            </a:r>
            <a:r>
              <a:rPr lang="zh-TW" altLang="en-US" dirty="0" smtClean="0"/>
              <a:t>比较金星凌日多</a:t>
            </a:r>
            <a:endParaRPr lang="zh-TW" altLang="en-US" dirty="0"/>
          </a:p>
        </p:txBody>
      </p:sp>
      <p:pic>
        <p:nvPicPr>
          <p:cNvPr id="21507" name="Picture 2"/>
          <p:cNvPicPr>
            <a:picLocks noGrp="1" noChangeAspect="1" noChangeArrowheads="1"/>
          </p:cNvPicPr>
          <p:nvPr>
            <p:ph sz="half" idx="2"/>
          </p:nvPr>
        </p:nvPicPr>
        <p:blipFill>
          <a:blip r:embed="rId1" cstate="screen"/>
          <a:srcRect/>
          <a:stretch>
            <a:fillRect/>
          </a:stretch>
        </p:blipFill>
        <p:spPr>
          <a:xfrm>
            <a:off x="4648200" y="2794000"/>
            <a:ext cx="4038600" cy="2138363"/>
          </a:xfrm>
          <a:noFill/>
        </p:spPr>
      </p:pic>
      <p:pic>
        <p:nvPicPr>
          <p:cNvPr id="21508" name="圖片 2"/>
          <p:cNvPicPr>
            <a:picLocks noChangeAspect="1"/>
          </p:cNvPicPr>
          <p:nvPr/>
        </p:nvPicPr>
        <p:blipFill>
          <a:blip r:embed="rId2" cstate="screen"/>
          <a:srcRect/>
          <a:stretch>
            <a:fillRect/>
          </a:stretch>
        </p:blipFill>
        <p:spPr bwMode="auto">
          <a:xfrm>
            <a:off x="41275" y="1857375"/>
            <a:ext cx="9032875" cy="3875088"/>
          </a:xfrm>
          <a:prstGeom prst="rect">
            <a:avLst/>
          </a:prstGeom>
          <a:noFill/>
          <a:ln w="9525">
            <a:noFill/>
            <a:miter lim="800000"/>
            <a:headEnd/>
            <a:tailEnd/>
          </a:ln>
        </p:spPr>
      </p:pic>
      <p:sp>
        <p:nvSpPr>
          <p:cNvPr id="4" name="內容版面配置區 3"/>
          <p:cNvSpPr>
            <a:spLocks noGrp="1"/>
          </p:cNvSpPr>
          <p:nvPr>
            <p:ph sz="half" idx="1"/>
          </p:nvPr>
        </p:nvSpPr>
        <p:spPr>
          <a:xfrm>
            <a:off x="503238" y="1412875"/>
            <a:ext cx="4038600" cy="4525963"/>
          </a:xfrm>
        </p:spPr>
        <p:txBody>
          <a:bodyPr/>
          <a:lstStyle/>
          <a:p>
            <a:pPr>
              <a:defRPr/>
            </a:pPr>
            <a:r>
              <a:rPr lang="en-US" altLang="zh-TW" dirty="0" smtClean="0"/>
              <a:t>100</a:t>
            </a:r>
            <a:r>
              <a:rPr lang="zh-TW" altLang="en-US" dirty="0" smtClean="0"/>
              <a:t>年</a:t>
            </a:r>
            <a:r>
              <a:rPr lang="en-US" altLang="zh-TW" dirty="0" smtClean="0"/>
              <a:t>13~14</a:t>
            </a:r>
            <a:r>
              <a:rPr lang="zh-TW" altLang="en-US" dirty="0" smtClean="0"/>
              <a:t>次</a:t>
            </a:r>
            <a:endParaRPr lang="zh-TW" alt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en-US" altLang="zh-TW" dirty="0" smtClean="0"/>
              <a:t>2019/</a:t>
            </a:r>
            <a:r>
              <a:rPr lang="zh-TW" altLang="en-US" dirty="0" smtClean="0"/>
              <a:t> </a:t>
            </a:r>
            <a:r>
              <a:rPr lang="en-US" altLang="zh-TW" dirty="0" smtClean="0"/>
              <a:t>11</a:t>
            </a:r>
            <a:endParaRPr lang="zh-TW" altLang="en-US" dirty="0"/>
          </a:p>
        </p:txBody>
      </p:sp>
      <p:pic>
        <p:nvPicPr>
          <p:cNvPr id="22531" name="Picture 2"/>
          <p:cNvPicPr>
            <a:picLocks noGrp="1" noChangeAspect="1" noChangeArrowheads="1"/>
          </p:cNvPicPr>
          <p:nvPr>
            <p:ph idx="1"/>
          </p:nvPr>
        </p:nvPicPr>
        <p:blipFill>
          <a:blip r:embed="rId1" cstate="screen"/>
          <a:srcRect t="28033" r="2751"/>
          <a:stretch>
            <a:fillRect/>
          </a:stretch>
        </p:blipFill>
        <p:spPr>
          <a:xfrm>
            <a:off x="0" y="1556792"/>
            <a:ext cx="9144000" cy="4784748"/>
          </a:xfr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en-US" altLang="zh-TW" dirty="0" smtClean="0"/>
              <a:t>2032/11/13</a:t>
            </a:r>
            <a:r>
              <a:rPr lang="zh-TW" altLang="en-US" dirty="0" smtClean="0"/>
              <a:t> </a:t>
            </a:r>
            <a:endParaRPr lang="zh-TW" altLang="en-US" dirty="0"/>
          </a:p>
        </p:txBody>
      </p:sp>
      <p:pic>
        <p:nvPicPr>
          <p:cNvPr id="23555" name="內容版面配置區 4"/>
          <p:cNvPicPr>
            <a:picLocks noGrp="1" noChangeAspect="1"/>
          </p:cNvPicPr>
          <p:nvPr>
            <p:ph sz="half" idx="1"/>
          </p:nvPr>
        </p:nvPicPr>
        <p:blipFill>
          <a:blip r:embed="rId1" cstate="screen"/>
          <a:srcRect/>
          <a:stretch>
            <a:fillRect/>
          </a:stretch>
        </p:blipFill>
        <p:spPr>
          <a:xfrm>
            <a:off x="0" y="1844824"/>
            <a:ext cx="9144000" cy="4787016"/>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pPr>
              <a:defRPr/>
            </a:pPr>
            <a:r>
              <a:rPr lang="zh-TW" altLang="en-US" dirty="0" smtClean="0"/>
              <a:t>现在有天文学家利用凌日法寻找其他太阳系的行星</a:t>
            </a:r>
            <a:endParaRPr lang="zh-TW" altLang="en-US" dirty="0"/>
          </a:p>
        </p:txBody>
      </p:sp>
      <p:sp>
        <p:nvSpPr>
          <p:cNvPr id="3" name="標題 2"/>
          <p:cNvSpPr>
            <a:spLocks noGrp="1"/>
          </p:cNvSpPr>
          <p:nvPr>
            <p:ph type="title"/>
          </p:nvPr>
        </p:nvSpPr>
        <p:spPr/>
        <p:txBody>
          <a:bodyPr/>
          <a:lstStyle/>
          <a:p>
            <a:pPr>
              <a:defRPr/>
            </a:pPr>
            <a:r>
              <a:rPr lang="zh-TW" altLang="en-US" dirty="0" smtClean="0"/>
              <a:t>凌日的应用</a:t>
            </a:r>
            <a:endParaRPr lang="zh-TW" altLang="en-US" dirty="0"/>
          </a:p>
        </p:txBody>
      </p:sp>
      <p:pic>
        <p:nvPicPr>
          <p:cNvPr id="58372" name="Picture 4" descr="D:\教學資料\系外行星系統\transit-2.gif"/>
          <p:cNvPicPr>
            <a:picLocks noChangeAspect="1" noChangeArrowheads="1" noCrop="1"/>
          </p:cNvPicPr>
          <p:nvPr/>
        </p:nvPicPr>
        <p:blipFill>
          <a:blip r:embed="rId1" cstate="screen"/>
          <a:srcRect/>
          <a:stretch>
            <a:fillRect/>
          </a:stretch>
        </p:blipFill>
        <p:spPr bwMode="auto">
          <a:xfrm>
            <a:off x="2700338" y="3008313"/>
            <a:ext cx="3671887" cy="3673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火星冲</a:t>
            </a:r>
            <a:endParaRPr lang="zh-TW" altLang="en-US" dirty="0"/>
          </a:p>
        </p:txBody>
      </p:sp>
      <p:sp>
        <p:nvSpPr>
          <p:cNvPr id="3" name="內容版面配置區 2"/>
          <p:cNvSpPr>
            <a:spLocks noGrp="1"/>
          </p:cNvSpPr>
          <p:nvPr>
            <p:ph idx="1"/>
          </p:nvPr>
        </p:nvSpPr>
        <p:spPr>
          <a:xfrm>
            <a:off x="457200" y="1600200"/>
            <a:ext cx="3970784" cy="4525963"/>
          </a:xfrm>
        </p:spPr>
        <p:txBody>
          <a:bodyPr>
            <a:normAutofit lnSpcReduction="10000"/>
          </a:bodyPr>
          <a:lstStyle/>
          <a:p>
            <a:r>
              <a:rPr lang="zh-TW" altLang="en-US" dirty="0" smtClean="0"/>
              <a:t>什么是冲？</a:t>
            </a:r>
            <a:endParaRPr lang="en-US" altLang="zh-TW" dirty="0" smtClean="0"/>
          </a:p>
          <a:p>
            <a:pPr lvl="1"/>
            <a:r>
              <a:rPr lang="zh-TW" altLang="en-US" dirty="0"/>
              <a:t>以地球为</a:t>
            </a:r>
            <a:r>
              <a:rPr lang="zh-TW" altLang="en-US" dirty="0" smtClean="0"/>
              <a:t>中心，外行星与太阳赤经经度相差</a:t>
            </a:r>
            <a:r>
              <a:rPr lang="en-US" altLang="zh-TW" dirty="0" smtClean="0"/>
              <a:t>180</a:t>
            </a:r>
            <a:r>
              <a:rPr lang="zh-TW" altLang="en-US" dirty="0" smtClean="0"/>
              <a:t>度的位置。</a:t>
            </a:r>
            <a:endParaRPr lang="en-US" altLang="zh-TW" dirty="0" smtClean="0"/>
          </a:p>
          <a:p>
            <a:pPr lvl="1"/>
            <a:r>
              <a:rPr lang="zh-TW" altLang="en-US" dirty="0"/>
              <a:t>通常</a:t>
            </a:r>
            <a:r>
              <a:rPr lang="zh-TW" altLang="en-US" dirty="0" smtClean="0"/>
              <a:t>是外行星最接近地球、最亮、最大且整夜可见的时候。</a:t>
            </a:r>
            <a:endParaRPr lang="en-US" altLang="zh-TW" dirty="0" smtClean="0"/>
          </a:p>
          <a:p>
            <a:r>
              <a:rPr lang="zh-TW" altLang="en-US" dirty="0" smtClean="0"/>
              <a:t>每</a:t>
            </a:r>
            <a:r>
              <a:rPr lang="en-US" altLang="zh-TW" dirty="0" smtClean="0"/>
              <a:t>2</a:t>
            </a:r>
            <a:r>
              <a:rPr lang="zh-TW" altLang="en-US" dirty="0" smtClean="0"/>
              <a:t>年又</a:t>
            </a:r>
            <a:r>
              <a:rPr lang="en-US" altLang="zh-TW" dirty="0" smtClean="0"/>
              <a:t>49</a:t>
            </a:r>
            <a:r>
              <a:rPr lang="zh-TW" altLang="en-US" dirty="0" smtClean="0"/>
              <a:t>天才会发生一次火星冲</a:t>
            </a:r>
            <a:endParaRPr lang="zh-TW" altLang="en-US" dirty="0"/>
          </a:p>
        </p:txBody>
      </p:sp>
      <p:pic>
        <p:nvPicPr>
          <p:cNvPr id="51202" name="Picture 2" descr="D:\教學資料\solsys\Mars\火星位置名稱圖.tif"/>
          <p:cNvPicPr>
            <a:picLocks noChangeAspect="1" noChangeArrowheads="1"/>
          </p:cNvPicPr>
          <p:nvPr/>
        </p:nvPicPr>
        <p:blipFill>
          <a:blip r:embed="rId1" cstate="screen"/>
          <a:srcRect/>
          <a:stretch>
            <a:fillRect/>
          </a:stretch>
        </p:blipFill>
        <p:spPr bwMode="auto">
          <a:xfrm>
            <a:off x="4499992" y="1844824"/>
            <a:ext cx="4320480" cy="432048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smtClean="0"/>
              <a:t>2016/5/22</a:t>
            </a:r>
            <a:r>
              <a:rPr lang="zh-TW" altLang="en-US" dirty="0" smtClean="0"/>
              <a:t>  火星冲   </a:t>
            </a:r>
            <a:r>
              <a:rPr lang="en-US" altLang="zh-TW" dirty="0" smtClean="0"/>
              <a:t>-2.1</a:t>
            </a:r>
            <a:r>
              <a:rPr lang="zh-TW" altLang="en-US" dirty="0" smtClean="0"/>
              <a:t>等  视直径</a:t>
            </a:r>
            <a:r>
              <a:rPr lang="en-US" altLang="zh-TW" dirty="0" smtClean="0"/>
              <a:t>18.6"</a:t>
            </a:r>
            <a:endParaRPr lang="zh-TW" altLang="en-US" dirty="0"/>
          </a:p>
        </p:txBody>
      </p:sp>
      <p:pic>
        <p:nvPicPr>
          <p:cNvPr id="48130" name="Picture 2" descr="U:\研究組\天象資料\2016重要天象\年度\2016天象圖\0522火星衝-1.jpg"/>
          <p:cNvPicPr>
            <a:picLocks noChangeAspect="1" noChangeArrowheads="1"/>
          </p:cNvPicPr>
          <p:nvPr/>
        </p:nvPicPr>
        <p:blipFill>
          <a:blip r:embed="rId1" cstate="screen"/>
          <a:srcRect/>
          <a:stretch>
            <a:fillRect/>
          </a:stretch>
        </p:blipFill>
        <p:spPr bwMode="auto">
          <a:xfrm>
            <a:off x="1763688" y="2223249"/>
            <a:ext cx="6442496" cy="4634751"/>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a:t>会合</a:t>
            </a:r>
            <a:r>
              <a:rPr lang="zh-TW" altLang="en-US" dirty="0" smtClean="0"/>
              <a:t>周期</a:t>
            </a:r>
            <a:endParaRPr lang="zh-TW" altLang="en-US" dirty="0"/>
          </a:p>
        </p:txBody>
      </p:sp>
      <p:graphicFrame>
        <p:nvGraphicFramePr>
          <p:cNvPr id="5" name="內容版面配置區 4"/>
          <p:cNvGraphicFramePr>
            <a:graphicFrameLocks noGrp="1"/>
          </p:cNvGraphicFramePr>
          <p:nvPr>
            <p:ph sz="half" idx="1"/>
          </p:nvPr>
        </p:nvGraphicFramePr>
        <p:xfrm>
          <a:off x="900113" y="2205038"/>
          <a:ext cx="3240087" cy="1670049"/>
        </p:xfrm>
        <a:graphic>
          <a:graphicData uri="http://schemas.openxmlformats.org/drawingml/2006/table">
            <a:tbl>
              <a:tblPr/>
              <a:tblGrid>
                <a:gridCol w="813301"/>
                <a:gridCol w="770741"/>
                <a:gridCol w="1656045"/>
              </a:tblGrid>
              <a:tr h="648750">
                <a:tc>
                  <a:txBody>
                    <a:bodyPr/>
                    <a:lstStyle/>
                    <a:p>
                      <a:pPr algn="ctr">
                        <a:spcAft>
                          <a:spcPts val="0"/>
                        </a:spcAft>
                      </a:pPr>
                      <a:r>
                        <a:rPr lang="en-US" sz="1200" kern="0" dirty="0">
                          <a:effectLst/>
                          <a:latin typeface="新細明體"/>
                          <a:ea typeface="新細明體"/>
                          <a:cs typeface="新細明體"/>
                        </a:rPr>
                        <a:t> </a:t>
                      </a:r>
                      <a:endParaRPr lang="zh-TW" sz="1200" kern="100" dirty="0">
                        <a:effectLst/>
                        <a:latin typeface="Times New Roman"/>
                        <a:ea typeface="新細明體"/>
                      </a:endParaRPr>
                    </a:p>
                  </a:txBody>
                  <a:tcPr marL="9524" marR="9524" marT="9524" marB="9524" anchor="ctr">
                    <a:lnL w="19050" cap="flat" cmpd="dbl"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lt1">
                        <a:hueOff val="0"/>
                        <a:satOff val="0"/>
                        <a:lumOff val="0"/>
                      </a:schemeClr>
                    </a:solidFill>
                  </a:tcPr>
                </a:tc>
                <a:tc>
                  <a:txBody>
                    <a:bodyPr/>
                    <a:lstStyle/>
                    <a:p>
                      <a:pPr algn="ctr">
                        <a:spcAft>
                          <a:spcPts val="0"/>
                        </a:spcAft>
                      </a:pPr>
                      <a:r>
                        <a:rPr lang="en-US" sz="1200" kern="0">
                          <a:effectLst/>
                          <a:latin typeface="新細明體"/>
                          <a:ea typeface="新細明體"/>
                          <a:cs typeface="新細明體"/>
                        </a:rPr>
                        <a:t> </a:t>
                      </a:r>
                      <a:endParaRPr lang="zh-TW" sz="1200" kern="100">
                        <a:effectLst/>
                        <a:latin typeface="Times New Roman"/>
                        <a:ea typeface="新細明體"/>
                      </a:endParaRPr>
                    </a:p>
                  </a:txBody>
                  <a:tcPr marL="9524" marR="9524" marT="9524" marB="9524"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lt1">
                        <a:hueOff val="0"/>
                        <a:satOff val="0"/>
                        <a:lumOff val="0"/>
                      </a:schemeClr>
                    </a:solidFill>
                  </a:tcPr>
                </a:tc>
                <a:tc>
                  <a:txBody>
                    <a:bodyPr/>
                    <a:lstStyle/>
                    <a:p>
                      <a:pPr algn="ctr">
                        <a:spcAft>
                          <a:spcPts val="0"/>
                        </a:spcAft>
                      </a:pPr>
                      <a:r>
                        <a:rPr lang="zh-TW" sz="1200" kern="0" dirty="0">
                          <a:effectLst/>
                          <a:latin typeface="Times New Roman"/>
                          <a:ea typeface="新細明體"/>
                          <a:cs typeface="新細明體"/>
                        </a:rPr>
                        <a:t>会合周期</a:t>
                      </a:r>
                      <a:endParaRPr lang="zh-TW" sz="1200" kern="100" dirty="0">
                        <a:effectLst/>
                        <a:latin typeface="Times New Roman"/>
                        <a:ea typeface="新細明體"/>
                      </a:endParaRPr>
                    </a:p>
                    <a:p>
                      <a:pPr algn="ctr">
                        <a:spcAft>
                          <a:spcPts val="0"/>
                        </a:spcAft>
                      </a:pPr>
                      <a:r>
                        <a:rPr lang="en-US" sz="1200" kern="100" dirty="0">
                          <a:effectLst/>
                          <a:latin typeface="Times New Roman"/>
                          <a:ea typeface="新細明體"/>
                        </a:rPr>
                        <a:t>synodic period</a:t>
                      </a:r>
                      <a:endParaRPr lang="zh-TW" sz="1200" kern="100" dirty="0">
                        <a:effectLst/>
                        <a:latin typeface="Times New Roman"/>
                        <a:ea typeface="新細明體"/>
                      </a:endParaRPr>
                    </a:p>
                  </a:txBody>
                  <a:tcPr marL="9524" marR="9524" marT="9524" marB="95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lt1">
                        <a:hueOff val="0"/>
                        <a:satOff val="0"/>
                        <a:lumOff val="0"/>
                      </a:schemeClr>
                    </a:solidFill>
                  </a:tcPr>
                </a:tc>
              </a:tr>
              <a:tr h="340433">
                <a:tc>
                  <a:txBody>
                    <a:bodyPr/>
                    <a:lstStyle/>
                    <a:p>
                      <a:pPr algn="ctr">
                        <a:spcAft>
                          <a:spcPts val="0"/>
                        </a:spcAft>
                      </a:pPr>
                      <a:r>
                        <a:rPr lang="zh-TW" sz="1200" kern="0" dirty="0">
                          <a:effectLst/>
                          <a:latin typeface="Times New Roman"/>
                          <a:ea typeface="新細明體"/>
                          <a:cs typeface="新細明體"/>
                        </a:rPr>
                        <a:t>火星</a:t>
                      </a:r>
                      <a:endParaRPr lang="zh-TW" sz="1200" kern="100" dirty="0">
                        <a:effectLst/>
                        <a:latin typeface="Times New Roman"/>
                        <a:ea typeface="新細明體"/>
                      </a:endParaRPr>
                    </a:p>
                  </a:txBody>
                  <a:tcPr marL="9524" marR="9524" marT="9524" marB="9524" anchor="ctr">
                    <a:lnL w="19050" cap="flat" cmpd="dbl"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lt1">
                        <a:hueOff val="0"/>
                        <a:satOff val="0"/>
                        <a:lumOff val="0"/>
                      </a:schemeClr>
                    </a:solidFill>
                  </a:tcPr>
                </a:tc>
                <a:tc>
                  <a:txBody>
                    <a:bodyPr/>
                    <a:lstStyle/>
                    <a:p>
                      <a:pPr algn="ctr">
                        <a:spcAft>
                          <a:spcPts val="0"/>
                        </a:spcAft>
                      </a:pPr>
                      <a:r>
                        <a:rPr lang="en-US" sz="1200" kern="0" dirty="0">
                          <a:effectLst/>
                          <a:latin typeface="新細明體"/>
                          <a:ea typeface="新細明體"/>
                          <a:cs typeface="新細明體"/>
                        </a:rPr>
                        <a:t>Mars</a:t>
                      </a:r>
                      <a:endParaRPr lang="zh-TW" sz="1200" kern="100" dirty="0">
                        <a:effectLst/>
                        <a:latin typeface="Times New Roman"/>
                        <a:ea typeface="新細明體"/>
                      </a:endParaRPr>
                    </a:p>
                  </a:txBody>
                  <a:tcPr marL="9524" marR="9524" marT="9524" marB="9524"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lt1">
                        <a:hueOff val="0"/>
                        <a:satOff val="0"/>
                        <a:lumOff val="0"/>
                      </a:schemeClr>
                    </a:solidFill>
                  </a:tcPr>
                </a:tc>
                <a:tc>
                  <a:txBody>
                    <a:bodyPr/>
                    <a:lstStyle/>
                    <a:p>
                      <a:pPr algn="ctr">
                        <a:spcAft>
                          <a:spcPts val="0"/>
                        </a:spcAft>
                      </a:pPr>
                      <a:r>
                        <a:rPr lang="en-US" sz="1200" kern="0" dirty="0">
                          <a:effectLst/>
                          <a:latin typeface="新細明體"/>
                          <a:ea typeface="新細明體"/>
                          <a:cs typeface="新細明體"/>
                        </a:rPr>
                        <a:t>780 days</a:t>
                      </a:r>
                      <a:endParaRPr lang="zh-TW" sz="1200" kern="100" dirty="0">
                        <a:effectLst/>
                        <a:latin typeface="Times New Roman"/>
                        <a:ea typeface="新細明體"/>
                      </a:endParaRPr>
                    </a:p>
                  </a:txBody>
                  <a:tcPr marL="9524" marR="9524" marT="9524" marB="95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lt1">
                        <a:hueOff val="0"/>
                        <a:satOff val="0"/>
                        <a:lumOff val="0"/>
                      </a:schemeClr>
                    </a:solidFill>
                  </a:tcPr>
                </a:tc>
              </a:tr>
              <a:tr h="340433">
                <a:tc>
                  <a:txBody>
                    <a:bodyPr/>
                    <a:lstStyle/>
                    <a:p>
                      <a:pPr algn="ctr">
                        <a:spcAft>
                          <a:spcPts val="0"/>
                        </a:spcAft>
                      </a:pPr>
                      <a:r>
                        <a:rPr lang="zh-TW" sz="1200" kern="0">
                          <a:effectLst/>
                          <a:latin typeface="Times New Roman"/>
                          <a:ea typeface="新細明體"/>
                          <a:cs typeface="新細明體"/>
                        </a:rPr>
                        <a:t>木星</a:t>
                      </a:r>
                      <a:endParaRPr lang="zh-TW" sz="1200" kern="100">
                        <a:effectLst/>
                        <a:latin typeface="Times New Roman"/>
                        <a:ea typeface="新細明體"/>
                      </a:endParaRPr>
                    </a:p>
                  </a:txBody>
                  <a:tcPr marL="9524" marR="9524" marT="9524" marB="9524" anchor="ctr">
                    <a:lnL w="19050" cap="flat" cmpd="dbl" algn="ctr">
                      <a:solidFill>
                        <a:srgbClr val="000000"/>
                      </a:solidFill>
                      <a:prstDash val="solid"/>
                      <a:round/>
                      <a:headEnd type="none" w="med" len="med"/>
                      <a:tailEnd type="none" w="med" len="med"/>
                    </a:lnL>
                    <a:lnR>
                      <a:noFill/>
                    </a:lnR>
                    <a:lnT>
                      <a:noFill/>
                    </a:lnT>
                    <a:lnB>
                      <a:noFill/>
                    </a:lnB>
                    <a:solidFill>
                      <a:schemeClr val="lt1">
                        <a:hueOff val="0"/>
                        <a:satOff val="0"/>
                        <a:lumOff val="0"/>
                      </a:schemeClr>
                    </a:solidFill>
                  </a:tcPr>
                </a:tc>
                <a:tc>
                  <a:txBody>
                    <a:bodyPr/>
                    <a:lstStyle/>
                    <a:p>
                      <a:pPr algn="ctr">
                        <a:spcAft>
                          <a:spcPts val="0"/>
                        </a:spcAft>
                      </a:pPr>
                      <a:r>
                        <a:rPr lang="en-US" sz="1200" kern="0">
                          <a:effectLst/>
                          <a:latin typeface="新細明體"/>
                          <a:ea typeface="新細明體"/>
                          <a:cs typeface="新細明體"/>
                        </a:rPr>
                        <a:t>Jupiter</a:t>
                      </a:r>
                      <a:endParaRPr lang="zh-TW" sz="1200" kern="100">
                        <a:effectLst/>
                        <a:latin typeface="Times New Roman"/>
                        <a:ea typeface="新細明體"/>
                      </a:endParaRPr>
                    </a:p>
                  </a:txBody>
                  <a:tcPr marL="9524" marR="9524" marT="9524" marB="9524" anchor="ctr">
                    <a:lnL>
                      <a:noFill/>
                    </a:lnL>
                    <a:lnR w="12700" cap="flat" cmpd="sng" algn="ctr">
                      <a:solidFill>
                        <a:srgbClr val="000000"/>
                      </a:solidFill>
                      <a:prstDash val="solid"/>
                      <a:round/>
                      <a:headEnd type="none" w="med" len="med"/>
                      <a:tailEnd type="none" w="med" len="med"/>
                    </a:lnR>
                    <a:lnT>
                      <a:noFill/>
                    </a:lnT>
                    <a:lnB>
                      <a:noFill/>
                    </a:lnB>
                    <a:solidFill>
                      <a:schemeClr val="lt1">
                        <a:hueOff val="0"/>
                        <a:satOff val="0"/>
                        <a:lumOff val="0"/>
                      </a:schemeClr>
                    </a:solidFill>
                  </a:tcPr>
                </a:tc>
                <a:tc>
                  <a:txBody>
                    <a:bodyPr/>
                    <a:lstStyle/>
                    <a:p>
                      <a:pPr algn="ctr">
                        <a:spcAft>
                          <a:spcPts val="0"/>
                        </a:spcAft>
                      </a:pPr>
                      <a:r>
                        <a:rPr lang="en-US" sz="1200" kern="0">
                          <a:effectLst/>
                          <a:latin typeface="新細明體"/>
                          <a:ea typeface="新細明體"/>
                          <a:cs typeface="新細明體"/>
                        </a:rPr>
                        <a:t>399 days</a:t>
                      </a:r>
                      <a:endParaRPr lang="zh-TW" sz="1200" kern="100">
                        <a:effectLst/>
                        <a:latin typeface="Times New Roman"/>
                        <a:ea typeface="新細明體"/>
                      </a:endParaRPr>
                    </a:p>
                  </a:txBody>
                  <a:tcPr marL="9524" marR="9524" marT="9524" marB="95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lt1">
                        <a:hueOff val="0"/>
                        <a:satOff val="0"/>
                        <a:lumOff val="0"/>
                      </a:schemeClr>
                    </a:solidFill>
                  </a:tcPr>
                </a:tc>
              </a:tr>
              <a:tr h="340433">
                <a:tc>
                  <a:txBody>
                    <a:bodyPr/>
                    <a:lstStyle/>
                    <a:p>
                      <a:pPr algn="ctr">
                        <a:spcAft>
                          <a:spcPts val="0"/>
                        </a:spcAft>
                      </a:pPr>
                      <a:r>
                        <a:rPr lang="zh-TW" sz="1200" kern="0">
                          <a:effectLst/>
                          <a:latin typeface="Times New Roman"/>
                          <a:ea typeface="新細明體"/>
                          <a:cs typeface="新細明體"/>
                        </a:rPr>
                        <a:t>土星</a:t>
                      </a:r>
                      <a:endParaRPr lang="zh-TW" sz="1200" kern="100">
                        <a:effectLst/>
                        <a:latin typeface="Times New Roman"/>
                        <a:ea typeface="新細明體"/>
                      </a:endParaRPr>
                    </a:p>
                  </a:txBody>
                  <a:tcPr marL="9524" marR="9524" marT="9524" marB="9524" anchor="ctr">
                    <a:lnL w="19050" cap="flat" cmpd="dbl"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lt1">
                        <a:hueOff val="0"/>
                        <a:satOff val="0"/>
                        <a:lumOff val="0"/>
                      </a:schemeClr>
                    </a:solidFill>
                  </a:tcPr>
                </a:tc>
                <a:tc>
                  <a:txBody>
                    <a:bodyPr/>
                    <a:lstStyle/>
                    <a:p>
                      <a:pPr algn="ctr">
                        <a:spcAft>
                          <a:spcPts val="0"/>
                        </a:spcAft>
                      </a:pPr>
                      <a:r>
                        <a:rPr lang="en-US" sz="1200" kern="0">
                          <a:effectLst/>
                          <a:latin typeface="新細明體"/>
                          <a:ea typeface="新細明體"/>
                          <a:cs typeface="新細明體"/>
                        </a:rPr>
                        <a:t>Saturn</a:t>
                      </a:r>
                      <a:endParaRPr lang="zh-TW" sz="1200" kern="100">
                        <a:effectLst/>
                        <a:latin typeface="Times New Roman"/>
                        <a:ea typeface="新細明體"/>
                      </a:endParaRPr>
                    </a:p>
                  </a:txBody>
                  <a:tcPr marL="9524" marR="9524" marT="9524" marB="9524"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lt1">
                        <a:hueOff val="0"/>
                        <a:satOff val="0"/>
                        <a:lumOff val="0"/>
                      </a:schemeClr>
                    </a:solidFill>
                  </a:tcPr>
                </a:tc>
                <a:tc>
                  <a:txBody>
                    <a:bodyPr/>
                    <a:lstStyle/>
                    <a:p>
                      <a:pPr algn="ctr">
                        <a:spcAft>
                          <a:spcPts val="0"/>
                        </a:spcAft>
                      </a:pPr>
                      <a:r>
                        <a:rPr lang="en-US" sz="1200" kern="0" dirty="0">
                          <a:effectLst/>
                          <a:latin typeface="新細明體"/>
                          <a:ea typeface="新細明體"/>
                          <a:cs typeface="新細明體"/>
                        </a:rPr>
                        <a:t>378 days</a:t>
                      </a:r>
                      <a:endParaRPr lang="zh-TW" sz="1200" kern="100" dirty="0">
                        <a:effectLst/>
                        <a:latin typeface="Times New Roman"/>
                        <a:ea typeface="新細明體"/>
                      </a:endParaRPr>
                    </a:p>
                  </a:txBody>
                  <a:tcPr marL="9524" marR="9524" marT="9524" marB="95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lt1">
                        <a:hueOff val="0"/>
                        <a:satOff val="0"/>
                        <a:lumOff val="0"/>
                      </a:schemeClr>
                    </a:solidFill>
                  </a:tcPr>
                </a:tc>
              </a:tr>
            </a:tbl>
          </a:graphicData>
        </a:graphic>
      </p:graphicFrame>
      <p:pic>
        <p:nvPicPr>
          <p:cNvPr id="42008" name="內容版面配置區 7"/>
          <p:cNvPicPr>
            <a:picLocks noGrp="1" noChangeAspect="1"/>
          </p:cNvPicPr>
          <p:nvPr>
            <p:ph sz="half" idx="2"/>
          </p:nvPr>
        </p:nvPicPr>
        <p:blipFill>
          <a:blip r:embed="rId1" cstate="screen"/>
          <a:srcRect/>
          <a:stretch>
            <a:fillRect/>
          </a:stretch>
        </p:blipFill>
        <p:spPr>
          <a:xfrm>
            <a:off x="4648200" y="1843088"/>
            <a:ext cx="4038600" cy="4038600"/>
          </a:xfrm>
        </p:spPr>
      </p:pic>
      <p:sp>
        <p:nvSpPr>
          <p:cNvPr id="9"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zh-TW" altLang="en-US">
              <a:latin typeface="Arial" charset="0"/>
            </a:endParaRPr>
          </a:p>
        </p:txBody>
      </p:sp>
      <p:sp>
        <p:nvSpPr>
          <p:cNvPr id="11" name="Rectangle 4"/>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zh-TW" altLang="en-US">
              <a:latin typeface="Arial" charset="0"/>
            </a:endParaRPr>
          </a:p>
        </p:txBody>
      </p:sp>
      <p:graphicFrame>
        <p:nvGraphicFramePr>
          <p:cNvPr id="42011" name="物件 11"/>
          <p:cNvGraphicFramePr>
            <a:graphicFrameLocks noChangeAspect="1"/>
          </p:cNvGraphicFramePr>
          <p:nvPr/>
        </p:nvGraphicFramePr>
        <p:xfrm>
          <a:off x="1116013" y="4581525"/>
          <a:ext cx="2705100" cy="893763"/>
        </p:xfrm>
        <a:graphic>
          <a:graphicData uri="http://schemas.openxmlformats.org/presentationml/2006/ole">
            <mc:AlternateContent xmlns:mc="http://schemas.openxmlformats.org/markup-compatibility/2006">
              <mc:Choice xmlns:v="urn:schemas-microsoft-com:vml" Requires="v">
                <p:oleObj spid="_x0000_s46083" name="方程式" r:id="rId2" imgW="1180465" imgH="393700" progId="Equation.3">
                  <p:embed/>
                </p:oleObj>
              </mc:Choice>
              <mc:Fallback>
                <p:oleObj name="方程式" r:id="rId2" imgW="1180465" imgH="393700" progId="Equation.3">
                  <p:embed/>
                  <p:pic>
                    <p:nvPicPr>
                      <p:cNvPr id="0" name="物件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4581525"/>
                        <a:ext cx="2705100" cy="893763"/>
                      </a:xfrm>
                      <a:prstGeom prst="rect">
                        <a:avLst/>
                      </a:prstGeom>
                      <a:solidFill>
                        <a:schemeClr val="bg1"/>
                      </a:solidFill>
                    </p:spPr>
                  </p:pic>
                </p:oleObj>
              </mc:Fallback>
            </mc:AlternateContent>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內容版面配置區 4"/>
          <p:cNvPicPr>
            <a:picLocks noGrp="1" noChangeAspect="1"/>
          </p:cNvPicPr>
          <p:nvPr>
            <p:ph sz="half" idx="4294967295"/>
          </p:nvPr>
        </p:nvPicPr>
        <p:blipFill>
          <a:blip r:embed="rId1" cstate="screen"/>
          <a:srcRect/>
          <a:stretch>
            <a:fillRect/>
          </a:stretch>
        </p:blipFill>
        <p:spPr>
          <a:xfrm>
            <a:off x="0" y="908720"/>
            <a:ext cx="9144000" cy="5732315"/>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D:\教學資料\solsys\Mars\2010-2025mars-opp-animation.gif"/>
          <p:cNvPicPr>
            <a:picLocks noChangeAspect="1" noChangeArrowheads="1" noCrop="1"/>
          </p:cNvPicPr>
          <p:nvPr/>
        </p:nvPicPr>
        <p:blipFill>
          <a:blip r:embed="rId1" cstate="screen"/>
          <a:srcRect/>
          <a:stretch>
            <a:fillRect/>
          </a:stretch>
        </p:blipFill>
        <p:spPr bwMode="auto">
          <a:xfrm>
            <a:off x="2051720" y="2420888"/>
            <a:ext cx="5616624" cy="4212468"/>
          </a:xfrm>
          <a:prstGeom prst="rect">
            <a:avLst/>
          </a:prstGeom>
          <a:noFill/>
        </p:spPr>
      </p:pic>
      <p:sp>
        <p:nvSpPr>
          <p:cNvPr id="4" name="內容版面配置區 3"/>
          <p:cNvSpPr>
            <a:spLocks noGrp="1"/>
          </p:cNvSpPr>
          <p:nvPr>
            <p:ph idx="1"/>
          </p:nvPr>
        </p:nvSpPr>
        <p:spPr>
          <a:xfrm>
            <a:off x="395536" y="404664"/>
            <a:ext cx="8229600" cy="4525963"/>
          </a:xfrm>
        </p:spPr>
        <p:txBody>
          <a:bodyPr/>
          <a:lstStyle/>
          <a:p>
            <a:r>
              <a:rPr lang="zh-TW" altLang="en-US" dirty="0" smtClean="0"/>
              <a:t>∵火星轨道比较椭圆，近日点和远日点差比较多，∴每一次火星冲的状况不一样</a:t>
            </a:r>
            <a:endParaRPr lang="en-US" altLang="zh-TW" dirty="0" smtClean="0"/>
          </a:p>
          <a:p>
            <a:r>
              <a:rPr lang="zh-TW" altLang="en-US" dirty="0" smtClean="0"/>
              <a:t>每</a:t>
            </a:r>
            <a:r>
              <a:rPr lang="en-US" altLang="zh-TW" dirty="0" smtClean="0"/>
              <a:t>15-17</a:t>
            </a:r>
            <a:r>
              <a:rPr lang="zh-TW" altLang="en-US" dirty="0" smtClean="0"/>
              <a:t>年有一次大冲</a:t>
            </a:r>
            <a:endParaRPr lang="zh-TW" alt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D:\教學資料\solsys\Mars\2010-2025Mars-opp.jpg"/>
          <p:cNvPicPr>
            <a:picLocks noChangeAspect="1" noChangeArrowheads="1"/>
          </p:cNvPicPr>
          <p:nvPr/>
        </p:nvPicPr>
        <p:blipFill>
          <a:blip r:embed="rId1" cstate="screen"/>
          <a:srcRect/>
          <a:stretch>
            <a:fillRect/>
          </a:stretch>
        </p:blipFill>
        <p:spPr bwMode="auto">
          <a:xfrm>
            <a:off x="1187624" y="980728"/>
            <a:ext cx="6984776" cy="524036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0506寶瓶 -1拷貝.jpg"/>
          <p:cNvPicPr>
            <a:picLocks noChangeAspect="1"/>
          </p:cNvPicPr>
          <p:nvPr/>
        </p:nvPicPr>
        <p:blipFill>
          <a:blip r:embed="rId1" cstate="screen"/>
          <a:stretch>
            <a:fillRect/>
          </a:stretch>
        </p:blipFill>
        <p:spPr>
          <a:xfrm>
            <a:off x="94790" y="0"/>
            <a:ext cx="8954419" cy="685800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9" name="Picture 3" descr="U:\研究組\天象資料\2010重要天象\20100130火星衝\mars-20071130-jimhung-3.jpg"/>
          <p:cNvPicPr>
            <a:picLocks noChangeAspect="1" noChangeArrowheads="1"/>
          </p:cNvPicPr>
          <p:nvPr/>
        </p:nvPicPr>
        <p:blipFill>
          <a:blip r:embed="rId1" cstate="screen"/>
          <a:srcRect/>
          <a:stretch>
            <a:fillRect/>
          </a:stretch>
        </p:blipFill>
        <p:spPr bwMode="auto">
          <a:xfrm>
            <a:off x="395536" y="2132856"/>
            <a:ext cx="4841584" cy="3384376"/>
          </a:xfrm>
          <a:prstGeom prst="rect">
            <a:avLst/>
          </a:prstGeom>
          <a:noFill/>
        </p:spPr>
      </p:pic>
      <p:pic>
        <p:nvPicPr>
          <p:cNvPr id="4" name="Picture 2" descr="D:\教學資料\solsys\Mars\untitled.bmp"/>
          <p:cNvPicPr>
            <a:picLocks noChangeAspect="1" noChangeArrowheads="1"/>
          </p:cNvPicPr>
          <p:nvPr/>
        </p:nvPicPr>
        <p:blipFill>
          <a:blip r:embed="rId2" cstate="screen"/>
          <a:srcRect/>
          <a:stretch>
            <a:fillRect/>
          </a:stretch>
        </p:blipFill>
        <p:spPr bwMode="auto">
          <a:xfrm>
            <a:off x="5436096" y="2132856"/>
            <a:ext cx="3333750" cy="3276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日期版面配置區 4"/>
          <p:cNvSpPr>
            <a:spLocks noGrp="1"/>
          </p:cNvSpPr>
          <p:nvPr>
            <p:ph type="dt" sz="quarter" idx="10"/>
          </p:nvPr>
        </p:nvSpPr>
        <p:spPr>
          <a:noFill/>
        </p:spPr>
        <p:txBody>
          <a:bodyPr/>
          <a:lstStyle/>
          <a:p>
            <a:r>
              <a:rPr lang="zh-TW" altLang="en-US"/>
              <a:t>2</a:t>
            </a:r>
            <a:r>
              <a:rPr lang="en-US" altLang="zh-TW"/>
              <a:t>016/4/29</a:t>
            </a:r>
            <a:endParaRPr lang="en-US" altLang="zh-TW"/>
          </a:p>
        </p:txBody>
      </p:sp>
      <p:sp>
        <p:nvSpPr>
          <p:cNvPr id="3076" name="投影片編號版面配置區 6"/>
          <p:cNvSpPr>
            <a:spLocks noGrp="1"/>
          </p:cNvSpPr>
          <p:nvPr>
            <p:ph type="sldNum" sz="quarter" idx="12"/>
          </p:nvPr>
        </p:nvSpPr>
        <p:spPr>
          <a:noFill/>
        </p:spPr>
        <p:txBody>
          <a:bodyPr/>
          <a:lstStyle/>
          <a:p>
            <a:fld id="{93936383-C5E1-4FA1-A391-365799B69F22}" type="slidenum">
              <a:rPr lang="en-US" altLang="zh-TW"/>
            </a:fld>
            <a:endParaRPr lang="en-US" altLang="zh-TW"/>
          </a:p>
        </p:txBody>
      </p:sp>
      <p:sp>
        <p:nvSpPr>
          <p:cNvPr id="3077" name="Rectangle 2"/>
          <p:cNvSpPr>
            <a:spLocks noGrp="1" noChangeArrowheads="1"/>
          </p:cNvSpPr>
          <p:nvPr>
            <p:ph type="title"/>
          </p:nvPr>
        </p:nvSpPr>
        <p:spPr/>
        <p:txBody>
          <a:bodyPr/>
          <a:lstStyle/>
          <a:p>
            <a:pPr eaLnBrk="1" hangingPunct="1"/>
            <a:r>
              <a:rPr lang="zh-TW" altLang="en-US" dirty="0"/>
              <a:t>火星是一</a:t>
            </a:r>
            <a:r>
              <a:rPr lang="zh-TW" altLang="en-US" dirty="0" smtClean="0"/>
              <a:t>颗「类地行星」</a:t>
            </a:r>
            <a:endParaRPr lang="zh-TW" altLang="en-US" dirty="0" smtClean="0"/>
          </a:p>
        </p:txBody>
      </p:sp>
      <p:sp>
        <p:nvSpPr>
          <p:cNvPr id="83971" name="Rectangle 3"/>
          <p:cNvSpPr>
            <a:spLocks noGrp="1" noChangeArrowheads="1"/>
          </p:cNvSpPr>
          <p:nvPr>
            <p:ph type="body" sz="half" idx="1"/>
          </p:nvPr>
        </p:nvSpPr>
        <p:spPr/>
        <p:txBody>
          <a:bodyPr/>
          <a:lstStyle/>
          <a:p>
            <a:pPr eaLnBrk="1" hangingPunct="1">
              <a:defRPr/>
            </a:pPr>
            <a:r>
              <a:rPr lang="zh-TW" altLang="en-US" sz="2800" smtClean="0"/>
              <a:t>火星</a:t>
            </a:r>
            <a:endParaRPr lang="zh-TW" altLang="en-US" sz="2800" smtClean="0"/>
          </a:p>
          <a:p>
            <a:pPr lvl="1" eaLnBrk="1" hangingPunct="1">
              <a:defRPr/>
            </a:pPr>
            <a:r>
              <a:rPr lang="zh-TW" altLang="en-US" sz="2400" smtClean="0"/>
              <a:t>体积：地球的</a:t>
            </a:r>
            <a:r>
              <a:rPr lang="en-US" altLang="zh-TW" sz="2400" smtClean="0"/>
              <a:t>15</a:t>
            </a:r>
            <a:r>
              <a:rPr lang="zh-TW" altLang="en-US" sz="2400" smtClean="0"/>
              <a:t>％</a:t>
            </a:r>
            <a:endParaRPr lang="zh-TW" altLang="en-US" sz="2400" smtClean="0"/>
          </a:p>
          <a:p>
            <a:pPr lvl="1" eaLnBrk="1" hangingPunct="1">
              <a:defRPr/>
            </a:pPr>
            <a:r>
              <a:rPr lang="zh-TW" altLang="en-US" sz="2400" smtClean="0"/>
              <a:t>质量：</a:t>
            </a:r>
            <a:r>
              <a:rPr lang="en-US" altLang="zh-TW" sz="2400" smtClean="0"/>
              <a:t>&lt;</a:t>
            </a:r>
            <a:r>
              <a:rPr lang="zh-TW" altLang="en-US" sz="2400" smtClean="0"/>
              <a:t>地球的</a:t>
            </a:r>
            <a:r>
              <a:rPr lang="en-US" altLang="zh-TW" sz="2400" smtClean="0"/>
              <a:t>10</a:t>
            </a:r>
            <a:r>
              <a:rPr lang="zh-TW" altLang="en-US" sz="2400" smtClean="0"/>
              <a:t>％</a:t>
            </a:r>
            <a:endParaRPr lang="zh-TW" altLang="en-US" sz="2400" smtClean="0"/>
          </a:p>
          <a:p>
            <a:pPr lvl="1" eaLnBrk="1" hangingPunct="1">
              <a:defRPr/>
            </a:pPr>
            <a:r>
              <a:rPr lang="zh-TW" altLang="en-US" sz="2400" smtClean="0"/>
              <a:t>表面温度：</a:t>
            </a:r>
            <a:r>
              <a:rPr lang="en-US" altLang="zh-TW" sz="2400" smtClean="0"/>
              <a:t>-30</a:t>
            </a:r>
            <a:r>
              <a:rPr lang="zh-TW" altLang="en-US" sz="2400" smtClean="0"/>
              <a:t>～</a:t>
            </a:r>
            <a:r>
              <a:rPr lang="en-US" altLang="zh-TW" sz="2400" smtClean="0"/>
              <a:t>-80</a:t>
            </a:r>
            <a:r>
              <a:rPr lang="zh-TW" altLang="en-US" sz="2400" smtClean="0"/>
              <a:t>度</a:t>
            </a:r>
            <a:endParaRPr lang="zh-TW" altLang="en-US" sz="2400" smtClean="0"/>
          </a:p>
          <a:p>
            <a:pPr lvl="1" eaLnBrk="1" hangingPunct="1">
              <a:defRPr/>
            </a:pPr>
            <a:r>
              <a:rPr lang="zh-TW" altLang="en-US" sz="2400" smtClean="0"/>
              <a:t>大气压：</a:t>
            </a:r>
            <a:r>
              <a:rPr lang="en-US" altLang="zh-TW" sz="2400" smtClean="0"/>
              <a:t>&lt;</a:t>
            </a:r>
            <a:r>
              <a:rPr lang="zh-TW" altLang="en-US" sz="2400" smtClean="0"/>
              <a:t>地球的</a:t>
            </a:r>
            <a:r>
              <a:rPr lang="en-US" altLang="zh-TW" sz="2400" smtClean="0"/>
              <a:t>1</a:t>
            </a:r>
            <a:r>
              <a:rPr lang="zh-TW" altLang="en-US" sz="2400" smtClean="0"/>
              <a:t>％</a:t>
            </a:r>
            <a:endParaRPr lang="zh-TW" altLang="en-US" sz="2400" smtClean="0"/>
          </a:p>
          <a:p>
            <a:pPr lvl="1" eaLnBrk="1" hangingPunct="1">
              <a:defRPr/>
            </a:pPr>
            <a:r>
              <a:rPr lang="zh-TW" altLang="en-US" sz="2400" smtClean="0"/>
              <a:t>西方是「战神」之意</a:t>
            </a:r>
            <a:endParaRPr lang="zh-TW" altLang="en-US" sz="2400" smtClean="0"/>
          </a:p>
          <a:p>
            <a:pPr lvl="1" eaLnBrk="1" hangingPunct="1">
              <a:defRPr/>
            </a:pPr>
            <a:r>
              <a:rPr lang="zh-TW" altLang="en-US" sz="2400" smtClean="0"/>
              <a:t>中国古称「荧惑」</a:t>
            </a:r>
            <a:endParaRPr lang="zh-TW" altLang="en-US" sz="2400" smtClean="0"/>
          </a:p>
          <a:p>
            <a:pPr lvl="1" eaLnBrk="1" hangingPunct="1">
              <a:defRPr/>
            </a:pPr>
            <a:endParaRPr lang="zh-TW" altLang="en-US" sz="2400" smtClean="0"/>
          </a:p>
          <a:p>
            <a:pPr lvl="1" eaLnBrk="1" hangingPunct="1">
              <a:defRPr/>
            </a:pPr>
            <a:endParaRPr lang="en-US" altLang="zh-TW" sz="2400" smtClean="0"/>
          </a:p>
        </p:txBody>
      </p:sp>
      <p:pic>
        <p:nvPicPr>
          <p:cNvPr id="3079" name="Picture 4" descr="mars95"/>
          <p:cNvPicPr>
            <a:picLocks noGrp="1" noChangeAspect="1" noChangeArrowheads="1"/>
          </p:cNvPicPr>
          <p:nvPr>
            <p:ph type="clipArt" sz="half" idx="2"/>
          </p:nvPr>
        </p:nvPicPr>
        <p:blipFill>
          <a:blip r:embed="rId1" cstate="screen"/>
          <a:srcRect/>
          <a:stretch>
            <a:fillRect/>
          </a:stretch>
        </p:blipFill>
        <p:spPr>
          <a:xfrm>
            <a:off x="4724400" y="1981200"/>
            <a:ext cx="3656013" cy="4114800"/>
          </a:xfrm>
          <a:noFill/>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日期版面配置區 3"/>
          <p:cNvSpPr>
            <a:spLocks noGrp="1"/>
          </p:cNvSpPr>
          <p:nvPr>
            <p:ph type="dt" sz="quarter" idx="10"/>
          </p:nvPr>
        </p:nvSpPr>
        <p:spPr>
          <a:noFill/>
        </p:spPr>
        <p:txBody>
          <a:bodyPr/>
          <a:lstStyle/>
          <a:p>
            <a:r>
              <a:rPr lang="zh-TW" altLang="en-US"/>
              <a:t>2</a:t>
            </a:r>
            <a:r>
              <a:rPr lang="en-US" altLang="zh-TW"/>
              <a:t>016/4/29</a:t>
            </a:r>
            <a:endParaRPr lang="en-US" altLang="zh-TW"/>
          </a:p>
        </p:txBody>
      </p:sp>
      <p:sp>
        <p:nvSpPr>
          <p:cNvPr id="4100" name="投影片編號版面配置區 5"/>
          <p:cNvSpPr>
            <a:spLocks noGrp="1"/>
          </p:cNvSpPr>
          <p:nvPr>
            <p:ph type="sldNum" sz="quarter" idx="12"/>
          </p:nvPr>
        </p:nvSpPr>
        <p:spPr>
          <a:noFill/>
        </p:spPr>
        <p:txBody>
          <a:bodyPr/>
          <a:lstStyle/>
          <a:p>
            <a:fld id="{EAFF2771-2EB1-42E9-894D-CF4B07E85244}" type="slidenum">
              <a:rPr lang="en-US" altLang="zh-TW"/>
            </a:fld>
            <a:endParaRPr lang="en-US" altLang="zh-TW"/>
          </a:p>
        </p:txBody>
      </p:sp>
      <p:sp>
        <p:nvSpPr>
          <p:cNvPr id="4101" name="Rectangle 2"/>
          <p:cNvSpPr>
            <a:spLocks noGrp="1" noChangeArrowheads="1"/>
          </p:cNvSpPr>
          <p:nvPr>
            <p:ph type="title"/>
          </p:nvPr>
        </p:nvSpPr>
        <p:spPr/>
        <p:txBody>
          <a:bodyPr/>
          <a:lstStyle/>
          <a:p>
            <a:pPr eaLnBrk="1" hangingPunct="1"/>
            <a:endParaRPr lang="zh-TW" altLang="zh-TW" smtClean="0"/>
          </a:p>
        </p:txBody>
      </p:sp>
      <p:sp>
        <p:nvSpPr>
          <p:cNvPr id="131075" name="Rectangle 3"/>
          <p:cNvSpPr>
            <a:spLocks noGrp="1" noChangeArrowheads="1"/>
          </p:cNvSpPr>
          <p:nvPr>
            <p:ph type="body" idx="1"/>
          </p:nvPr>
        </p:nvSpPr>
        <p:spPr/>
        <p:txBody>
          <a:bodyPr/>
          <a:lstStyle/>
          <a:p>
            <a:pPr eaLnBrk="1" hangingPunct="1">
              <a:defRPr/>
            </a:pPr>
            <a:r>
              <a:rPr lang="zh-TW" altLang="en-US" smtClean="0"/>
              <a:t>大气层</a:t>
            </a:r>
            <a:endParaRPr lang="zh-TW" altLang="en-US" smtClean="0"/>
          </a:p>
          <a:p>
            <a:pPr lvl="1" eaLnBrk="1" hangingPunct="1">
              <a:defRPr/>
            </a:pPr>
            <a:r>
              <a:rPr lang="zh-TW" altLang="en-US" smtClean="0">
                <a:effectLst>
                  <a:outerShdw blurRad="38100" dist="38100" dir="2700000" algn="tl">
                    <a:srgbClr val="000000"/>
                  </a:outerShdw>
                </a:effectLst>
              </a:rPr>
              <a:t>气压：平均</a:t>
            </a:r>
            <a:r>
              <a:rPr lang="en-US" altLang="zh-TW" smtClean="0">
                <a:effectLst>
                  <a:outerShdw blurRad="38100" dist="38100" dir="2700000" algn="tl">
                    <a:srgbClr val="000000"/>
                  </a:outerShdw>
                </a:effectLst>
              </a:rPr>
              <a:t>7 mb</a:t>
            </a:r>
            <a:r>
              <a:rPr lang="zh-TW" altLang="en-US" smtClean="0">
                <a:effectLst>
                  <a:outerShdw blurRad="38100" dist="38100" dir="2700000" algn="tl">
                    <a:srgbClr val="000000"/>
                  </a:outerShdw>
                </a:effectLst>
              </a:rPr>
              <a:t>（＜</a:t>
            </a:r>
            <a:r>
              <a:rPr lang="en-US" altLang="zh-TW" smtClean="0">
                <a:effectLst>
                  <a:outerShdw blurRad="38100" dist="38100" dir="2700000" algn="tl">
                    <a:srgbClr val="000000"/>
                  </a:outerShdw>
                </a:effectLst>
              </a:rPr>
              <a:t>0.01</a:t>
            </a:r>
            <a:r>
              <a:rPr lang="zh-TW" altLang="en-US" smtClean="0">
                <a:effectLst>
                  <a:outerShdw blurRad="38100" dist="38100" dir="2700000" algn="tl">
                    <a:srgbClr val="000000"/>
                  </a:outerShdw>
                </a:effectLst>
              </a:rPr>
              <a:t>倍地球表面平均大气压），但可从</a:t>
            </a:r>
            <a:r>
              <a:rPr lang="en-US" altLang="zh-TW" smtClean="0">
                <a:effectLst>
                  <a:outerShdw blurRad="38100" dist="38100" dir="2700000" algn="tl">
                    <a:srgbClr val="000000"/>
                  </a:outerShdw>
                </a:effectLst>
              </a:rPr>
              <a:t>9 mb</a:t>
            </a:r>
            <a:r>
              <a:rPr lang="zh-TW" altLang="en-US" smtClean="0">
                <a:effectLst>
                  <a:outerShdw blurRad="38100" dist="38100" dir="2700000" algn="tl">
                    <a:srgbClr val="000000"/>
                  </a:outerShdw>
                </a:effectLst>
              </a:rPr>
              <a:t>（盆地底部）～</a:t>
            </a:r>
            <a:r>
              <a:rPr lang="en-US" altLang="zh-TW" smtClean="0">
                <a:effectLst>
                  <a:outerShdw blurRad="38100" dist="38100" dir="2700000" algn="tl">
                    <a:srgbClr val="000000"/>
                  </a:outerShdw>
                </a:effectLst>
              </a:rPr>
              <a:t>1 mb</a:t>
            </a:r>
            <a:r>
              <a:rPr lang="zh-TW" altLang="en-US" smtClean="0">
                <a:effectLst>
                  <a:outerShdw blurRad="38100" dist="38100" dir="2700000" algn="tl">
                    <a:srgbClr val="000000"/>
                  </a:outerShdw>
                </a:effectLst>
              </a:rPr>
              <a:t>（奥林帕司山顶）</a:t>
            </a:r>
            <a:endParaRPr lang="zh-TW" altLang="en-US" smtClean="0">
              <a:effectLst>
                <a:outerShdw blurRad="38100" dist="38100" dir="2700000" algn="tl">
                  <a:srgbClr val="000000"/>
                </a:outerShdw>
              </a:effectLst>
            </a:endParaRPr>
          </a:p>
          <a:p>
            <a:pPr lvl="1" eaLnBrk="1" hangingPunct="1">
              <a:defRPr/>
            </a:pPr>
            <a:r>
              <a:rPr lang="zh-TW" altLang="en-US" smtClean="0">
                <a:effectLst>
                  <a:outerShdw blurRad="38100" dist="38100" dir="2700000" algn="tl">
                    <a:srgbClr val="000000"/>
                  </a:outerShdw>
                </a:effectLst>
              </a:rPr>
              <a:t>成分：二氧化碳</a:t>
            </a:r>
            <a:r>
              <a:rPr lang="en-US" altLang="zh-TW" smtClean="0">
                <a:effectLst>
                  <a:outerShdw blurRad="38100" dist="38100" dir="2700000" algn="tl">
                    <a:srgbClr val="000000"/>
                  </a:outerShdw>
                </a:effectLst>
              </a:rPr>
              <a:t>95.3</a:t>
            </a:r>
            <a:r>
              <a:rPr lang="zh-TW" altLang="en-US" smtClean="0">
                <a:effectLst>
                  <a:outerShdw blurRad="38100" dist="38100" dir="2700000" algn="tl">
                    <a:srgbClr val="000000"/>
                  </a:outerShdw>
                </a:effectLst>
              </a:rPr>
              <a:t>％、氮</a:t>
            </a:r>
            <a:r>
              <a:rPr lang="en-US" altLang="zh-TW" smtClean="0">
                <a:effectLst>
                  <a:outerShdw blurRad="38100" dist="38100" dir="2700000" algn="tl">
                    <a:srgbClr val="000000"/>
                  </a:outerShdw>
                </a:effectLst>
              </a:rPr>
              <a:t>2.7</a:t>
            </a:r>
            <a:r>
              <a:rPr lang="zh-TW" altLang="en-US" smtClean="0">
                <a:effectLst>
                  <a:outerShdw blurRad="38100" dist="38100" dir="2700000" algn="tl">
                    <a:srgbClr val="000000"/>
                  </a:outerShdw>
                </a:effectLst>
              </a:rPr>
              <a:t>％、氩</a:t>
            </a:r>
            <a:r>
              <a:rPr lang="en-US" altLang="zh-TW" smtClean="0">
                <a:effectLst>
                  <a:outerShdw blurRad="38100" dist="38100" dir="2700000" algn="tl">
                    <a:srgbClr val="000000"/>
                  </a:outerShdw>
                </a:effectLst>
              </a:rPr>
              <a:t>1.6</a:t>
            </a:r>
            <a:r>
              <a:rPr lang="zh-TW" altLang="en-US" smtClean="0">
                <a:effectLst>
                  <a:outerShdw blurRad="38100" dist="38100" dir="2700000" algn="tl">
                    <a:srgbClr val="000000"/>
                  </a:outerShdw>
                </a:effectLst>
              </a:rPr>
              <a:t>％、氧</a:t>
            </a:r>
            <a:r>
              <a:rPr lang="en-US" altLang="zh-TW" smtClean="0">
                <a:effectLst>
                  <a:outerShdw blurRad="38100" dist="38100" dir="2700000" algn="tl">
                    <a:srgbClr val="000000"/>
                  </a:outerShdw>
                </a:effectLst>
              </a:rPr>
              <a:t>0.15</a:t>
            </a:r>
            <a:r>
              <a:rPr lang="zh-TW" altLang="en-US" smtClean="0">
                <a:effectLst>
                  <a:outerShdw blurRad="38100" dist="38100" dir="2700000" algn="tl">
                    <a:srgbClr val="000000"/>
                  </a:outerShdw>
                </a:effectLst>
              </a:rPr>
              <a:t>％、水</a:t>
            </a:r>
            <a:r>
              <a:rPr lang="en-US" altLang="zh-TW" smtClean="0">
                <a:effectLst>
                  <a:outerShdw blurRad="38100" dist="38100" dir="2700000" algn="tl">
                    <a:srgbClr val="000000"/>
                  </a:outerShdw>
                </a:effectLst>
              </a:rPr>
              <a:t>0.03</a:t>
            </a:r>
            <a:r>
              <a:rPr lang="zh-TW" altLang="en-US" smtClean="0">
                <a:effectLst>
                  <a:outerShdw blurRad="38100" dist="38100" dir="2700000" algn="tl">
                    <a:srgbClr val="000000"/>
                  </a:outerShdw>
                </a:effectLst>
              </a:rPr>
              <a:t>％</a:t>
            </a:r>
            <a:endParaRPr lang="zh-TW" altLang="en-US" smtClean="0">
              <a:effectLst>
                <a:outerShdw blurRad="38100" dist="38100" dir="2700000" algn="tl">
                  <a:srgbClr val="000000"/>
                </a:outerShdw>
              </a:effectLst>
            </a:endParaRPr>
          </a:p>
          <a:p>
            <a:pPr lvl="1" eaLnBrk="1" hangingPunct="1">
              <a:defRPr/>
            </a:pPr>
            <a:r>
              <a:rPr lang="zh-TW" altLang="en-US" smtClean="0">
                <a:effectLst>
                  <a:outerShdw blurRad="38100" dist="38100" dir="2700000" algn="tl">
                    <a:srgbClr val="000000"/>
                  </a:outerShdw>
                </a:effectLst>
              </a:rPr>
              <a:t>有温室效应，但仅可使表面温度升高</a:t>
            </a:r>
            <a:r>
              <a:rPr lang="en-US" altLang="zh-TW" smtClean="0">
                <a:effectLst>
                  <a:outerShdw blurRad="38100" dist="38100" dir="2700000" algn="tl">
                    <a:srgbClr val="000000"/>
                  </a:outerShdw>
                </a:effectLst>
              </a:rPr>
              <a:t>5K</a:t>
            </a:r>
            <a:endParaRPr lang="en-US" altLang="zh-TW" smtClean="0">
              <a:effectLst>
                <a:outerShdw blurRad="38100" dist="38100" dir="2700000" algn="tl">
                  <a:srgbClr val="000000"/>
                </a:outerShdw>
              </a:effectLst>
            </a:endParaRPr>
          </a:p>
          <a:p>
            <a:pPr lvl="1" eaLnBrk="1" hangingPunct="1">
              <a:defRPr/>
            </a:pPr>
            <a:r>
              <a:rPr lang="zh-TW" altLang="en-US" smtClean="0">
                <a:effectLst>
                  <a:outerShdw blurRad="38100" dist="38100" dir="2700000" algn="tl">
                    <a:srgbClr val="000000"/>
                  </a:outerShdw>
                </a:effectLst>
              </a:rPr>
              <a:t>可引起地表的风化侵蚀以及沙尘暴</a:t>
            </a:r>
            <a:endParaRPr lang="zh-TW" altLang="en-US" smtClean="0">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標題 15"/>
          <p:cNvSpPr>
            <a:spLocks noGrp="1"/>
          </p:cNvSpPr>
          <p:nvPr>
            <p:ph type="title"/>
          </p:nvPr>
        </p:nvSpPr>
        <p:spPr/>
        <p:txBody>
          <a:bodyPr/>
          <a:lstStyle/>
          <a:p>
            <a:endParaRPr lang="zh-TW" altLang="en-US"/>
          </a:p>
        </p:txBody>
      </p:sp>
      <p:sp>
        <p:nvSpPr>
          <p:cNvPr id="330761" name="Rectangle 9"/>
          <p:cNvSpPr>
            <a:spLocks noGrp="1" noChangeArrowheads="1"/>
          </p:cNvSpPr>
          <p:nvPr>
            <p:ph idx="1"/>
          </p:nvPr>
        </p:nvSpPr>
        <p:spPr/>
        <p:txBody>
          <a:bodyPr>
            <a:normAutofit fontScale="92500"/>
          </a:bodyPr>
          <a:lstStyle/>
          <a:p>
            <a:pPr eaLnBrk="1" hangingPunct="1">
              <a:defRPr/>
            </a:pPr>
            <a:r>
              <a:rPr lang="zh-TW" altLang="en-US" sz="4000" dirty="0" smtClean="0"/>
              <a:t>表面最明显而特殊地形</a:t>
            </a:r>
            <a:endParaRPr lang="en-US" altLang="zh-TW" sz="4000" dirty="0" smtClean="0"/>
          </a:p>
          <a:p>
            <a:pPr lvl="1">
              <a:defRPr/>
            </a:pPr>
            <a:r>
              <a:rPr lang="zh-TW" altLang="en-US" dirty="0">
                <a:solidFill>
                  <a:schemeClr val="accent6"/>
                </a:solidFill>
              </a:rPr>
              <a:t>太阳系最高的山</a:t>
            </a:r>
            <a:r>
              <a:rPr lang="en-US" altLang="zh-TW" dirty="0"/>
              <a:t>—</a:t>
            </a:r>
            <a:r>
              <a:rPr lang="zh-TW" altLang="en-US" dirty="0"/>
              <a:t>奥林帕斯山（</a:t>
            </a:r>
            <a:r>
              <a:rPr lang="en-US" altLang="zh-TW" dirty="0"/>
              <a:t>Olympus Mons</a:t>
            </a:r>
            <a:r>
              <a:rPr lang="zh-TW" altLang="en-US" dirty="0"/>
              <a:t>），海拔高度约</a:t>
            </a:r>
            <a:r>
              <a:rPr lang="en-US" altLang="zh-TW" dirty="0"/>
              <a:t>21</a:t>
            </a:r>
            <a:r>
              <a:rPr lang="zh-TW" altLang="en-US" dirty="0"/>
              <a:t>公里，比地球上最高的圣母峰还高</a:t>
            </a:r>
            <a:r>
              <a:rPr lang="en-US" altLang="zh-TW" dirty="0"/>
              <a:t>2</a:t>
            </a:r>
            <a:r>
              <a:rPr lang="zh-TW" altLang="en-US" dirty="0"/>
              <a:t>倍有余。</a:t>
            </a:r>
            <a:endParaRPr lang="zh-TW" altLang="en-US" dirty="0"/>
          </a:p>
          <a:p>
            <a:pPr lvl="1">
              <a:defRPr/>
            </a:pPr>
            <a:r>
              <a:rPr lang="zh-TW" altLang="en-US" dirty="0">
                <a:solidFill>
                  <a:schemeClr val="accent6"/>
                </a:solidFill>
              </a:rPr>
              <a:t>太阳系最大的峡谷</a:t>
            </a:r>
            <a:r>
              <a:rPr lang="en-US" altLang="zh-TW" dirty="0"/>
              <a:t>—</a:t>
            </a:r>
            <a:r>
              <a:rPr lang="zh-TW" altLang="en-US" dirty="0"/>
              <a:t>水手号峡谷（</a:t>
            </a:r>
            <a:r>
              <a:rPr lang="en-US" altLang="zh-TW" dirty="0"/>
              <a:t>Mariner Valleys</a:t>
            </a:r>
            <a:r>
              <a:rPr lang="zh-TW" altLang="en-US" dirty="0"/>
              <a:t>或</a:t>
            </a:r>
            <a:r>
              <a:rPr lang="en-US" altLang="zh-TW" dirty="0" err="1"/>
              <a:t>Valles</a:t>
            </a:r>
            <a:r>
              <a:rPr lang="en-US" altLang="zh-TW" dirty="0"/>
              <a:t> </a:t>
            </a:r>
            <a:r>
              <a:rPr lang="en-US" altLang="zh-TW" dirty="0" err="1"/>
              <a:t>Marineris</a:t>
            </a:r>
            <a:r>
              <a:rPr lang="zh-TW" altLang="en-US" dirty="0"/>
              <a:t>），长约</a:t>
            </a:r>
            <a:r>
              <a:rPr lang="en-US" altLang="zh-TW" dirty="0"/>
              <a:t>4000</a:t>
            </a:r>
            <a:r>
              <a:rPr lang="zh-TW" altLang="en-US" dirty="0"/>
              <a:t>公里，宽约</a:t>
            </a:r>
            <a:r>
              <a:rPr lang="en-US" altLang="zh-TW" dirty="0"/>
              <a:t>600</a:t>
            </a:r>
            <a:r>
              <a:rPr lang="zh-TW" altLang="en-US" dirty="0"/>
              <a:t>公里、深约</a:t>
            </a:r>
            <a:r>
              <a:rPr lang="en-US" altLang="zh-TW" dirty="0"/>
              <a:t>2</a:t>
            </a:r>
            <a:r>
              <a:rPr lang="zh-TW" altLang="en-US" dirty="0"/>
              <a:t>～</a:t>
            </a:r>
            <a:r>
              <a:rPr lang="en-US" altLang="zh-TW" dirty="0"/>
              <a:t>7</a:t>
            </a:r>
            <a:r>
              <a:rPr lang="zh-TW" altLang="en-US" dirty="0"/>
              <a:t>公里，比美国大峡谷长约</a:t>
            </a:r>
            <a:r>
              <a:rPr lang="en-US" altLang="zh-TW" dirty="0"/>
              <a:t>800</a:t>
            </a:r>
            <a:r>
              <a:rPr lang="zh-TW" altLang="en-US" dirty="0"/>
              <a:t>公里、宽约</a:t>
            </a:r>
            <a:r>
              <a:rPr lang="en-US" altLang="zh-TW" dirty="0"/>
              <a:t>30</a:t>
            </a:r>
            <a:r>
              <a:rPr lang="zh-TW" altLang="en-US" dirty="0"/>
              <a:t>公里、深约</a:t>
            </a:r>
            <a:r>
              <a:rPr lang="en-US" altLang="zh-TW" dirty="0"/>
              <a:t>1.6</a:t>
            </a:r>
            <a:r>
              <a:rPr lang="zh-TW" altLang="en-US" dirty="0"/>
              <a:t>公里还大得多。</a:t>
            </a:r>
            <a:endParaRPr lang="zh-TW" altLang="en-US" dirty="0"/>
          </a:p>
          <a:p>
            <a:pPr lvl="1">
              <a:defRPr/>
            </a:pPr>
            <a:r>
              <a:rPr lang="zh-TW" altLang="en-US" dirty="0">
                <a:solidFill>
                  <a:schemeClr val="accent6"/>
                </a:solidFill>
              </a:rPr>
              <a:t>太阳系最大的盆地</a:t>
            </a:r>
            <a:r>
              <a:rPr lang="en-US" altLang="zh-TW" dirty="0"/>
              <a:t>—</a:t>
            </a:r>
            <a:r>
              <a:rPr lang="zh-TW" altLang="en-US" dirty="0"/>
              <a:t>赫拉斯盆地（</a:t>
            </a:r>
            <a:r>
              <a:rPr lang="en-US" altLang="zh-TW" dirty="0"/>
              <a:t>Hellas Basin</a:t>
            </a:r>
            <a:r>
              <a:rPr lang="zh-TW" altLang="en-US" dirty="0"/>
              <a:t>），直径约</a:t>
            </a:r>
            <a:r>
              <a:rPr lang="en-US" altLang="zh-TW" dirty="0"/>
              <a:t>2000</a:t>
            </a:r>
            <a:r>
              <a:rPr lang="zh-TW" altLang="en-US" dirty="0"/>
              <a:t>公里、深约</a:t>
            </a:r>
            <a:r>
              <a:rPr lang="en-US" altLang="zh-TW" dirty="0"/>
              <a:t>6</a:t>
            </a:r>
            <a:r>
              <a:rPr lang="zh-TW" altLang="en-US" dirty="0"/>
              <a:t>公里，是陨石撞击的结果。</a:t>
            </a:r>
            <a:endParaRPr lang="zh-TW" altLang="en-US" dirty="0" smtClean="0"/>
          </a:p>
        </p:txBody>
      </p:sp>
      <p:sp>
        <p:nvSpPr>
          <p:cNvPr id="5122" name="日期版面配置區 3"/>
          <p:cNvSpPr>
            <a:spLocks noGrp="1"/>
          </p:cNvSpPr>
          <p:nvPr>
            <p:ph type="dt" sz="half" idx="10"/>
          </p:nvPr>
        </p:nvSpPr>
        <p:spPr>
          <a:noFill/>
        </p:spPr>
        <p:txBody>
          <a:bodyPr/>
          <a:lstStyle/>
          <a:p>
            <a:r>
              <a:rPr lang="zh-TW" altLang="en-US"/>
              <a:t>2</a:t>
            </a:r>
            <a:r>
              <a:rPr lang="en-US" altLang="zh-TW"/>
              <a:t>016/4/29</a:t>
            </a:r>
            <a:endParaRPr lang="en-US" altLang="zh-TW"/>
          </a:p>
        </p:txBody>
      </p:sp>
      <p:sp>
        <p:nvSpPr>
          <p:cNvPr id="5124" name="投影片編號版面配置區 5"/>
          <p:cNvSpPr>
            <a:spLocks noGrp="1"/>
          </p:cNvSpPr>
          <p:nvPr>
            <p:ph type="sldNum" sz="quarter" idx="12"/>
          </p:nvPr>
        </p:nvSpPr>
        <p:spPr>
          <a:noFill/>
        </p:spPr>
        <p:txBody>
          <a:bodyPr/>
          <a:lstStyle/>
          <a:p>
            <a:fld id="{3623BC4E-2724-4025-9579-6728785911CF}" type="slidenum">
              <a:rPr lang="en-US" altLang="zh-TW"/>
            </a:fld>
            <a:endParaRPr lang="en-US" altLang="zh-TW"/>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MOLAwholePlanet"/>
          <p:cNvPicPr>
            <a:picLocks noChangeAspect="1" noChangeArrowheads="1"/>
          </p:cNvPicPr>
          <p:nvPr/>
        </p:nvPicPr>
        <p:blipFill>
          <a:blip r:embed="rId1" cstate="screen"/>
          <a:srcRect/>
          <a:stretch>
            <a:fillRect/>
          </a:stretch>
        </p:blipFill>
        <p:spPr>
          <a:xfrm>
            <a:off x="0" y="1844675"/>
            <a:ext cx="9144000" cy="4562475"/>
          </a:xfrm>
          <a:prstGeom prst="rect">
            <a:avLst/>
          </a:prstGeom>
          <a:noFill/>
        </p:spPr>
      </p:pic>
      <p:grpSp>
        <p:nvGrpSpPr>
          <p:cNvPr id="3" name="Group 24"/>
          <p:cNvGrpSpPr/>
          <p:nvPr/>
        </p:nvGrpSpPr>
        <p:grpSpPr bwMode="auto">
          <a:xfrm>
            <a:off x="611188" y="2924175"/>
            <a:ext cx="1728787" cy="1081088"/>
            <a:chOff x="385" y="1842"/>
            <a:chExt cx="1089" cy="681"/>
          </a:xfrm>
        </p:grpSpPr>
        <p:sp>
          <p:nvSpPr>
            <p:cNvPr id="4" name="Text Box 10"/>
            <p:cNvSpPr txBox="1">
              <a:spLocks noChangeArrowheads="1"/>
            </p:cNvSpPr>
            <p:nvPr/>
          </p:nvSpPr>
          <p:spPr bwMode="auto">
            <a:xfrm>
              <a:off x="385" y="1842"/>
              <a:ext cx="1089" cy="230"/>
            </a:xfrm>
            <a:prstGeom prst="rect">
              <a:avLst/>
            </a:prstGeom>
            <a:noFill/>
            <a:ln w="9525">
              <a:noFill/>
              <a:miter lim="800000"/>
            </a:ln>
            <a:effectLst/>
          </p:spPr>
          <p:txBody>
            <a:bodyPr>
              <a:spAutoFit/>
            </a:bodyPr>
            <a:lstStyle/>
            <a:p>
              <a:pPr>
                <a:spcBef>
                  <a:spcPct val="50000"/>
                </a:spcBef>
                <a:defRPr/>
              </a:pPr>
              <a:r>
                <a:rPr lang="zh-TW" altLang="en-US" b="1">
                  <a:effectLst>
                    <a:outerShdw blurRad="38100" dist="38100" dir="2700000" algn="tl">
                      <a:srgbClr val="000000"/>
                    </a:outerShdw>
                  </a:effectLst>
                </a:rPr>
                <a:t>奥林帕斯山</a:t>
              </a:r>
              <a:endParaRPr lang="zh-TW" altLang="en-US" b="1">
                <a:effectLst>
                  <a:outerShdw blurRad="38100" dist="38100" dir="2700000" algn="tl">
                    <a:srgbClr val="000000"/>
                  </a:outerShdw>
                </a:effectLst>
              </a:endParaRPr>
            </a:p>
          </p:txBody>
        </p:sp>
        <p:sp>
          <p:nvSpPr>
            <p:cNvPr id="5" name="Oval 15"/>
            <p:cNvSpPr>
              <a:spLocks noChangeArrowheads="1"/>
            </p:cNvSpPr>
            <p:nvPr/>
          </p:nvSpPr>
          <p:spPr bwMode="auto">
            <a:xfrm>
              <a:off x="521" y="2069"/>
              <a:ext cx="454" cy="454"/>
            </a:xfrm>
            <a:prstGeom prst="ellipse">
              <a:avLst/>
            </a:prstGeom>
            <a:noFill/>
            <a:ln w="25400">
              <a:solidFill>
                <a:srgbClr val="FF0000"/>
              </a:solidFill>
              <a:round/>
            </a:ln>
          </p:spPr>
          <p:txBody>
            <a:bodyPr wrap="none" anchor="ctr"/>
            <a:lstStyle/>
            <a:p>
              <a:endParaRPr lang="zh-TW" altLang="en-US"/>
            </a:p>
          </p:txBody>
        </p:sp>
      </p:grpSp>
      <p:grpSp>
        <p:nvGrpSpPr>
          <p:cNvPr id="6" name="Group 23"/>
          <p:cNvGrpSpPr/>
          <p:nvPr/>
        </p:nvGrpSpPr>
        <p:grpSpPr bwMode="auto">
          <a:xfrm>
            <a:off x="1835150" y="3573463"/>
            <a:ext cx="2952750" cy="1150937"/>
            <a:chOff x="1156" y="2251"/>
            <a:chExt cx="1860" cy="725"/>
          </a:xfrm>
        </p:grpSpPr>
        <p:sp>
          <p:nvSpPr>
            <p:cNvPr id="7" name="Text Box 11"/>
            <p:cNvSpPr txBox="1">
              <a:spLocks noChangeArrowheads="1"/>
            </p:cNvSpPr>
            <p:nvPr/>
          </p:nvSpPr>
          <p:spPr bwMode="auto">
            <a:xfrm>
              <a:off x="1610" y="2251"/>
              <a:ext cx="1406" cy="230"/>
            </a:xfrm>
            <a:prstGeom prst="rect">
              <a:avLst/>
            </a:prstGeom>
            <a:noFill/>
            <a:ln w="9525">
              <a:noFill/>
              <a:miter lim="800000"/>
            </a:ln>
            <a:effectLst/>
          </p:spPr>
          <p:txBody>
            <a:bodyPr>
              <a:spAutoFit/>
            </a:bodyPr>
            <a:lstStyle/>
            <a:p>
              <a:pPr>
                <a:spcBef>
                  <a:spcPct val="50000"/>
                </a:spcBef>
                <a:defRPr/>
              </a:pPr>
              <a:r>
                <a:rPr lang="zh-TW" altLang="en-US" b="1">
                  <a:effectLst>
                    <a:outerShdw blurRad="38100" dist="38100" dir="2700000" algn="tl">
                      <a:srgbClr val="000000"/>
                    </a:outerShdw>
                  </a:effectLst>
                </a:rPr>
                <a:t>水手号峡谷</a:t>
              </a:r>
              <a:endParaRPr lang="zh-TW" altLang="en-US" b="1">
                <a:effectLst>
                  <a:outerShdw blurRad="38100" dist="38100" dir="2700000" algn="tl">
                    <a:srgbClr val="000000"/>
                  </a:outerShdw>
                </a:effectLst>
              </a:endParaRPr>
            </a:p>
          </p:txBody>
        </p:sp>
        <p:sp>
          <p:nvSpPr>
            <p:cNvPr id="8" name="Oval 16"/>
            <p:cNvSpPr>
              <a:spLocks noChangeArrowheads="1"/>
            </p:cNvSpPr>
            <p:nvPr/>
          </p:nvSpPr>
          <p:spPr bwMode="auto">
            <a:xfrm>
              <a:off x="1156" y="2478"/>
              <a:ext cx="1497" cy="498"/>
            </a:xfrm>
            <a:prstGeom prst="ellipse">
              <a:avLst/>
            </a:prstGeom>
            <a:noFill/>
            <a:ln w="25400">
              <a:solidFill>
                <a:srgbClr val="FF0000"/>
              </a:solidFill>
              <a:round/>
            </a:ln>
          </p:spPr>
          <p:txBody>
            <a:bodyPr wrap="none" anchor="ctr"/>
            <a:lstStyle/>
            <a:p>
              <a:endParaRPr lang="zh-TW" altLang="en-US"/>
            </a:p>
          </p:txBody>
        </p:sp>
      </p:grpSp>
      <p:grpSp>
        <p:nvGrpSpPr>
          <p:cNvPr id="9" name="Group 22"/>
          <p:cNvGrpSpPr/>
          <p:nvPr/>
        </p:nvGrpSpPr>
        <p:grpSpPr bwMode="auto">
          <a:xfrm>
            <a:off x="5580063" y="4076700"/>
            <a:ext cx="1873250" cy="1584325"/>
            <a:chOff x="3515" y="2568"/>
            <a:chExt cx="1180" cy="998"/>
          </a:xfrm>
        </p:grpSpPr>
        <p:sp>
          <p:nvSpPr>
            <p:cNvPr id="10" name="Text Box 12"/>
            <p:cNvSpPr txBox="1">
              <a:spLocks noChangeArrowheads="1"/>
            </p:cNvSpPr>
            <p:nvPr/>
          </p:nvSpPr>
          <p:spPr bwMode="auto">
            <a:xfrm>
              <a:off x="3515" y="2568"/>
              <a:ext cx="1180" cy="230"/>
            </a:xfrm>
            <a:prstGeom prst="rect">
              <a:avLst/>
            </a:prstGeom>
            <a:noFill/>
            <a:ln w="9525">
              <a:noFill/>
              <a:miter lim="800000"/>
            </a:ln>
            <a:effectLst/>
          </p:spPr>
          <p:txBody>
            <a:bodyPr>
              <a:spAutoFit/>
            </a:bodyPr>
            <a:lstStyle/>
            <a:p>
              <a:pPr>
                <a:spcBef>
                  <a:spcPct val="50000"/>
                </a:spcBef>
                <a:defRPr/>
              </a:pPr>
              <a:r>
                <a:rPr lang="zh-TW" altLang="en-US" b="1">
                  <a:effectLst>
                    <a:outerShdw blurRad="38100" dist="38100" dir="2700000" algn="tl">
                      <a:srgbClr val="000000"/>
                    </a:outerShdw>
                  </a:effectLst>
                </a:rPr>
                <a:t>赫拉斯盆地</a:t>
              </a:r>
              <a:endParaRPr lang="zh-TW" altLang="en-US" b="1">
                <a:effectLst>
                  <a:outerShdw blurRad="38100" dist="38100" dir="2700000" algn="tl">
                    <a:srgbClr val="000000"/>
                  </a:outerShdw>
                </a:effectLst>
              </a:endParaRPr>
            </a:p>
          </p:txBody>
        </p:sp>
        <p:sp>
          <p:nvSpPr>
            <p:cNvPr id="11" name="Oval 17"/>
            <p:cNvSpPr>
              <a:spLocks noChangeArrowheads="1"/>
            </p:cNvSpPr>
            <p:nvPr/>
          </p:nvSpPr>
          <p:spPr bwMode="auto">
            <a:xfrm>
              <a:off x="3560" y="2840"/>
              <a:ext cx="908" cy="726"/>
            </a:xfrm>
            <a:prstGeom prst="ellipse">
              <a:avLst/>
            </a:prstGeom>
            <a:noFill/>
            <a:ln w="25400">
              <a:solidFill>
                <a:srgbClr val="FF0000"/>
              </a:solidFill>
              <a:round/>
            </a:ln>
          </p:spPr>
          <p:txBody>
            <a:bodyPr wrap="none" anchor="ctr"/>
            <a:lstStyle/>
            <a:p>
              <a:endParaRPr lang="zh-TW"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日期版面配置區 5"/>
          <p:cNvSpPr>
            <a:spLocks noGrp="1"/>
          </p:cNvSpPr>
          <p:nvPr>
            <p:ph type="dt" sz="quarter" idx="10"/>
          </p:nvPr>
        </p:nvSpPr>
        <p:spPr>
          <a:noFill/>
        </p:spPr>
        <p:txBody>
          <a:bodyPr/>
          <a:lstStyle/>
          <a:p>
            <a:r>
              <a:rPr lang="zh-TW" altLang="en-US"/>
              <a:t>2</a:t>
            </a:r>
            <a:r>
              <a:rPr lang="en-US" altLang="zh-TW"/>
              <a:t>016/4/29</a:t>
            </a:r>
            <a:endParaRPr lang="en-US" altLang="zh-TW"/>
          </a:p>
        </p:txBody>
      </p:sp>
      <p:sp>
        <p:nvSpPr>
          <p:cNvPr id="7" name="頁尾版面配置區 6"/>
          <p:cNvSpPr>
            <a:spLocks noGrp="1"/>
          </p:cNvSpPr>
          <p:nvPr>
            <p:ph type="ftr" sz="quarter" idx="11"/>
          </p:nvPr>
        </p:nvSpPr>
        <p:spPr/>
        <p:txBody>
          <a:bodyPr/>
          <a:lstStyle/>
          <a:p>
            <a:pPr>
              <a:defRPr/>
            </a:pPr>
            <a:r>
              <a:rPr lang="en-US" altLang="zh-TW"/>
              <a:t>太阳系探密</a:t>
            </a:r>
            <a:endParaRPr lang="en-US" altLang="zh-TW"/>
          </a:p>
        </p:txBody>
      </p:sp>
      <p:sp>
        <p:nvSpPr>
          <p:cNvPr id="6148" name="投影片編號版面配置區 7"/>
          <p:cNvSpPr>
            <a:spLocks noGrp="1"/>
          </p:cNvSpPr>
          <p:nvPr>
            <p:ph type="sldNum" sz="quarter" idx="12"/>
          </p:nvPr>
        </p:nvSpPr>
        <p:spPr>
          <a:noFill/>
        </p:spPr>
        <p:txBody>
          <a:bodyPr/>
          <a:lstStyle/>
          <a:p>
            <a:fld id="{E5811D68-99A3-417E-A1F7-9BD0BCEA1F32}" type="slidenum">
              <a:rPr lang="en-US" altLang="zh-TW"/>
            </a:fld>
            <a:endParaRPr lang="en-US" altLang="zh-TW"/>
          </a:p>
        </p:txBody>
      </p:sp>
      <p:sp>
        <p:nvSpPr>
          <p:cNvPr id="6149" name="Rectangle 9"/>
          <p:cNvSpPr>
            <a:spLocks noGrp="1" noChangeArrowheads="1"/>
          </p:cNvSpPr>
          <p:nvPr>
            <p:ph type="title"/>
          </p:nvPr>
        </p:nvSpPr>
        <p:spPr/>
        <p:txBody>
          <a:bodyPr/>
          <a:lstStyle/>
          <a:p>
            <a:pPr eaLnBrk="1" hangingPunct="1"/>
            <a:endParaRPr lang="zh-TW" altLang="zh-TW" smtClean="0"/>
          </a:p>
        </p:txBody>
      </p:sp>
      <p:sp>
        <p:nvSpPr>
          <p:cNvPr id="134147" name="Rectangle 3"/>
          <p:cNvSpPr>
            <a:spLocks noGrp="1" noChangeArrowheads="1"/>
          </p:cNvSpPr>
          <p:nvPr>
            <p:ph type="body" sz="half" idx="1"/>
          </p:nvPr>
        </p:nvSpPr>
        <p:spPr>
          <a:xfrm>
            <a:off x="179388" y="1700213"/>
            <a:ext cx="3810000" cy="4106862"/>
          </a:xfrm>
        </p:spPr>
        <p:txBody>
          <a:bodyPr/>
          <a:lstStyle/>
          <a:p>
            <a:pPr lvl="1" eaLnBrk="1" hangingPunct="1">
              <a:lnSpc>
                <a:spcPct val="90000"/>
              </a:lnSpc>
              <a:defRPr/>
            </a:pPr>
            <a:r>
              <a:rPr lang="zh-TW" altLang="en-US" smtClean="0">
                <a:effectLst>
                  <a:outerShdw blurRad="38100" dist="38100" dir="2700000" algn="tl">
                    <a:srgbClr val="000000"/>
                  </a:outerShdw>
                </a:effectLst>
              </a:rPr>
              <a:t>奥林帕斯山：高</a:t>
            </a:r>
            <a:r>
              <a:rPr lang="en-US" altLang="zh-TW" smtClean="0">
                <a:effectLst>
                  <a:outerShdw blurRad="38100" dist="38100" dir="2700000" algn="tl">
                    <a:srgbClr val="000000"/>
                  </a:outerShdw>
                </a:effectLst>
              </a:rPr>
              <a:t>24</a:t>
            </a:r>
            <a:r>
              <a:rPr lang="zh-TW" altLang="en-US" smtClean="0">
                <a:effectLst>
                  <a:outerShdw blurRad="38100" dist="38100" dir="2700000" algn="tl">
                    <a:srgbClr val="000000"/>
                  </a:outerShdw>
                </a:effectLst>
              </a:rPr>
              <a:t>公里、底部直径</a:t>
            </a:r>
            <a:r>
              <a:rPr lang="en-US" altLang="zh-TW" smtClean="0">
                <a:effectLst>
                  <a:outerShdw blurRad="38100" dist="38100" dir="2700000" algn="tl">
                    <a:srgbClr val="000000"/>
                  </a:outerShdw>
                </a:effectLst>
              </a:rPr>
              <a:t>500</a:t>
            </a:r>
            <a:r>
              <a:rPr lang="zh-TW" altLang="en-US" smtClean="0">
                <a:effectLst>
                  <a:outerShdw blurRad="38100" dist="38100" dir="2700000" algn="tl">
                    <a:srgbClr val="000000"/>
                  </a:outerShdw>
                </a:effectLst>
              </a:rPr>
              <a:t>公里、山顶破火山口直径</a:t>
            </a:r>
            <a:r>
              <a:rPr lang="en-US" altLang="zh-TW" smtClean="0">
                <a:effectLst>
                  <a:outerShdw blurRad="38100" dist="38100" dir="2700000" algn="tl">
                    <a:srgbClr val="000000"/>
                  </a:outerShdw>
                </a:effectLst>
              </a:rPr>
              <a:t>6</a:t>
            </a:r>
            <a:r>
              <a:rPr lang="zh-TW" altLang="en-US" smtClean="0">
                <a:effectLst>
                  <a:outerShdw blurRad="38100" dist="38100" dir="2700000" algn="tl">
                    <a:srgbClr val="000000"/>
                  </a:outerShdw>
                </a:effectLst>
              </a:rPr>
              <a:t>公里，火山底部热点（</a:t>
            </a:r>
            <a:r>
              <a:rPr lang="en-US" altLang="zh-TW" smtClean="0">
                <a:effectLst>
                  <a:outerShdw blurRad="38100" dist="38100" dir="2700000" algn="tl">
                    <a:srgbClr val="000000"/>
                  </a:outerShdw>
                </a:effectLst>
              </a:rPr>
              <a:t>hot spot</a:t>
            </a:r>
            <a:r>
              <a:rPr lang="zh-TW" altLang="en-US" smtClean="0">
                <a:effectLst>
                  <a:outerShdw blurRad="38100" dist="38100" dir="2700000" algn="tl">
                    <a:srgbClr val="000000"/>
                  </a:outerShdw>
                </a:effectLst>
              </a:rPr>
              <a:t>）持续流出熔岩而造成（圣母峰：</a:t>
            </a:r>
            <a:r>
              <a:rPr lang="en-US" altLang="zh-TW" smtClean="0">
                <a:effectLst>
                  <a:outerShdw blurRad="38100" dist="38100" dir="2700000" algn="tl">
                    <a:srgbClr val="000000"/>
                  </a:outerShdw>
                </a:effectLst>
              </a:rPr>
              <a:t>8.8</a:t>
            </a:r>
            <a:r>
              <a:rPr lang="zh-TW" altLang="en-US" smtClean="0">
                <a:effectLst>
                  <a:outerShdw blurRad="38100" dist="38100" dir="2700000" algn="tl">
                    <a:srgbClr val="000000"/>
                  </a:outerShdw>
                </a:effectLst>
              </a:rPr>
              <a:t>公里），为太阳系第一高峰</a:t>
            </a:r>
            <a:endParaRPr lang="zh-TW" altLang="en-US" smtClean="0">
              <a:effectLst>
                <a:outerShdw blurRad="38100" dist="38100" dir="2700000" algn="tl">
                  <a:srgbClr val="000000"/>
                </a:outerShdw>
              </a:effectLst>
            </a:endParaRPr>
          </a:p>
        </p:txBody>
      </p:sp>
      <p:pic>
        <p:nvPicPr>
          <p:cNvPr id="6151" name="Picture 12" descr="olympusmons9"/>
          <p:cNvPicPr>
            <a:picLocks noGrp="1" noChangeAspect="1" noChangeArrowheads="1"/>
          </p:cNvPicPr>
          <p:nvPr>
            <p:ph sz="quarter" idx="2"/>
          </p:nvPr>
        </p:nvPicPr>
        <p:blipFill>
          <a:blip r:embed="rId1" cstate="screen"/>
          <a:srcRect/>
          <a:stretch>
            <a:fillRect/>
          </a:stretch>
        </p:blipFill>
        <p:spPr>
          <a:xfrm>
            <a:off x="4067175" y="530225"/>
            <a:ext cx="4465638" cy="3348038"/>
          </a:xfrm>
          <a:noFill/>
        </p:spPr>
      </p:pic>
      <p:pic>
        <p:nvPicPr>
          <p:cNvPr id="6152" name="Picture 15" descr="marsvolsize"/>
          <p:cNvPicPr>
            <a:picLocks noGrp="1" noChangeAspect="1" noChangeArrowheads="1"/>
          </p:cNvPicPr>
          <p:nvPr>
            <p:ph sz="quarter" idx="3"/>
          </p:nvPr>
        </p:nvPicPr>
        <p:blipFill>
          <a:blip r:embed="rId2" cstate="screen"/>
          <a:srcRect/>
          <a:stretch>
            <a:fillRect/>
          </a:stretch>
        </p:blipFill>
        <p:spPr>
          <a:xfrm>
            <a:off x="4067175" y="4005263"/>
            <a:ext cx="5076825" cy="2254250"/>
          </a:xfrm>
          <a:noFill/>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日期版面配置區 4"/>
          <p:cNvSpPr>
            <a:spLocks noGrp="1"/>
          </p:cNvSpPr>
          <p:nvPr>
            <p:ph type="dt" sz="quarter" idx="10"/>
          </p:nvPr>
        </p:nvSpPr>
        <p:spPr>
          <a:noFill/>
        </p:spPr>
        <p:txBody>
          <a:bodyPr/>
          <a:lstStyle/>
          <a:p>
            <a:r>
              <a:rPr lang="zh-TW" altLang="en-US"/>
              <a:t>2</a:t>
            </a:r>
            <a:r>
              <a:rPr lang="en-US" altLang="zh-TW"/>
              <a:t>016/4/29</a:t>
            </a:r>
            <a:endParaRPr lang="en-US" altLang="zh-TW"/>
          </a:p>
        </p:txBody>
      </p:sp>
      <p:sp>
        <p:nvSpPr>
          <p:cNvPr id="5" name="頁尾版面配置區 5"/>
          <p:cNvSpPr>
            <a:spLocks noGrp="1"/>
          </p:cNvSpPr>
          <p:nvPr>
            <p:ph type="ftr" sz="quarter" idx="11"/>
          </p:nvPr>
        </p:nvSpPr>
        <p:spPr/>
        <p:txBody>
          <a:bodyPr/>
          <a:lstStyle/>
          <a:p>
            <a:pPr>
              <a:defRPr/>
            </a:pPr>
            <a:r>
              <a:rPr lang="en-US" altLang="zh-TW"/>
              <a:t>太阳系探密</a:t>
            </a:r>
            <a:endParaRPr lang="en-US" altLang="zh-TW"/>
          </a:p>
        </p:txBody>
      </p:sp>
      <p:sp>
        <p:nvSpPr>
          <p:cNvPr id="7172" name="投影片編號版面配置區 6"/>
          <p:cNvSpPr>
            <a:spLocks noGrp="1"/>
          </p:cNvSpPr>
          <p:nvPr>
            <p:ph type="sldNum" sz="quarter" idx="12"/>
          </p:nvPr>
        </p:nvSpPr>
        <p:spPr>
          <a:noFill/>
        </p:spPr>
        <p:txBody>
          <a:bodyPr/>
          <a:lstStyle/>
          <a:p>
            <a:fld id="{0F77DA08-A825-4B79-8791-5BD2091E9DA4}" type="slidenum">
              <a:rPr lang="en-US" altLang="zh-TW"/>
            </a:fld>
            <a:endParaRPr lang="en-US" altLang="zh-TW"/>
          </a:p>
        </p:txBody>
      </p:sp>
      <p:sp>
        <p:nvSpPr>
          <p:cNvPr id="328707" name="Rectangle 3"/>
          <p:cNvSpPr>
            <a:spLocks noGrp="1" noChangeArrowheads="1"/>
          </p:cNvSpPr>
          <p:nvPr>
            <p:ph type="body" sz="half" idx="1"/>
          </p:nvPr>
        </p:nvSpPr>
        <p:spPr>
          <a:xfrm>
            <a:off x="685800" y="4221163"/>
            <a:ext cx="7989888" cy="1874837"/>
          </a:xfrm>
        </p:spPr>
        <p:txBody>
          <a:bodyPr/>
          <a:lstStyle/>
          <a:p>
            <a:pPr lvl="1" eaLnBrk="1" hangingPunct="1">
              <a:lnSpc>
                <a:spcPct val="80000"/>
              </a:lnSpc>
              <a:defRPr/>
            </a:pPr>
            <a:r>
              <a:rPr lang="zh-TW" altLang="en-US" smtClean="0">
                <a:effectLst>
                  <a:outerShdw blurRad="38100" dist="38100" dir="2700000" algn="tl">
                    <a:srgbClr val="000000"/>
                  </a:outerShdw>
                </a:effectLst>
              </a:rPr>
              <a:t>水手号峡谷：可能是塔西斯台地形成时造成地壳拉扯出来的裂隙。长</a:t>
            </a:r>
            <a:r>
              <a:rPr lang="en-US" altLang="zh-TW" smtClean="0">
                <a:effectLst>
                  <a:outerShdw blurRad="38100" dist="38100" dir="2700000" algn="tl">
                    <a:srgbClr val="000000"/>
                  </a:outerShdw>
                </a:effectLst>
              </a:rPr>
              <a:t>4000</a:t>
            </a:r>
            <a:r>
              <a:rPr lang="zh-TW" altLang="en-US" smtClean="0">
                <a:effectLst>
                  <a:outerShdw blurRad="38100" dist="38100" dir="2700000" algn="tl">
                    <a:srgbClr val="000000"/>
                  </a:outerShdw>
                </a:effectLst>
              </a:rPr>
              <a:t>公里，宽</a:t>
            </a:r>
            <a:r>
              <a:rPr lang="en-US" altLang="zh-TW" smtClean="0">
                <a:effectLst>
                  <a:outerShdw blurRad="38100" dist="38100" dir="2700000" algn="tl">
                    <a:srgbClr val="000000"/>
                  </a:outerShdw>
                </a:effectLst>
              </a:rPr>
              <a:t>600</a:t>
            </a:r>
            <a:r>
              <a:rPr lang="zh-TW" altLang="en-US" smtClean="0">
                <a:effectLst>
                  <a:outerShdw blurRad="38100" dist="38100" dir="2700000" algn="tl">
                    <a:srgbClr val="000000"/>
                  </a:outerShdw>
                </a:effectLst>
              </a:rPr>
              <a:t>公里、深约</a:t>
            </a:r>
            <a:r>
              <a:rPr lang="en-US" altLang="zh-TW" smtClean="0">
                <a:effectLst>
                  <a:outerShdw blurRad="38100" dist="38100" dir="2700000" algn="tl">
                    <a:srgbClr val="000000"/>
                  </a:outerShdw>
                </a:effectLst>
              </a:rPr>
              <a:t>2</a:t>
            </a:r>
            <a:r>
              <a:rPr lang="zh-TW" altLang="en-US" smtClean="0">
                <a:effectLst>
                  <a:outerShdw blurRad="38100" dist="38100" dir="2700000" algn="tl">
                    <a:srgbClr val="000000"/>
                  </a:outerShdw>
                </a:effectLst>
              </a:rPr>
              <a:t>～</a:t>
            </a:r>
            <a:r>
              <a:rPr lang="en-US" altLang="zh-TW" smtClean="0">
                <a:effectLst>
                  <a:outerShdw blurRad="38100" dist="38100" dir="2700000" algn="tl">
                    <a:srgbClr val="000000"/>
                  </a:outerShdw>
                </a:effectLst>
              </a:rPr>
              <a:t>7</a:t>
            </a:r>
            <a:r>
              <a:rPr lang="zh-TW" altLang="en-US" smtClean="0">
                <a:effectLst>
                  <a:outerShdw blurRad="38100" dist="38100" dir="2700000" algn="tl">
                    <a:srgbClr val="000000"/>
                  </a:outerShdw>
                </a:effectLst>
              </a:rPr>
              <a:t>公里。（美国大峡谷长约</a:t>
            </a:r>
            <a:r>
              <a:rPr lang="en-US" altLang="zh-TW" smtClean="0">
                <a:effectLst>
                  <a:outerShdw blurRad="38100" dist="38100" dir="2700000" algn="tl">
                    <a:srgbClr val="000000"/>
                  </a:outerShdw>
                </a:effectLst>
              </a:rPr>
              <a:t>800</a:t>
            </a:r>
            <a:r>
              <a:rPr lang="zh-TW" altLang="en-US" smtClean="0">
                <a:effectLst>
                  <a:outerShdw blurRad="38100" dist="38100" dir="2700000" algn="tl">
                    <a:srgbClr val="000000"/>
                  </a:outerShdw>
                </a:effectLst>
              </a:rPr>
              <a:t>公里、宽约</a:t>
            </a:r>
            <a:r>
              <a:rPr lang="en-US" altLang="zh-TW" smtClean="0">
                <a:effectLst>
                  <a:outerShdw blurRad="38100" dist="38100" dir="2700000" algn="tl">
                    <a:srgbClr val="000000"/>
                  </a:outerShdw>
                </a:effectLst>
              </a:rPr>
              <a:t>30</a:t>
            </a:r>
            <a:r>
              <a:rPr lang="zh-TW" altLang="en-US" smtClean="0">
                <a:effectLst>
                  <a:outerShdw blurRad="38100" dist="38100" dir="2700000" algn="tl">
                    <a:srgbClr val="000000"/>
                  </a:outerShdw>
                </a:effectLst>
              </a:rPr>
              <a:t>公里、深约</a:t>
            </a:r>
            <a:r>
              <a:rPr lang="en-US" altLang="zh-TW" smtClean="0">
                <a:effectLst>
                  <a:outerShdw blurRad="38100" dist="38100" dir="2700000" algn="tl">
                    <a:srgbClr val="000000"/>
                  </a:outerShdw>
                </a:effectLst>
              </a:rPr>
              <a:t>1.6</a:t>
            </a:r>
            <a:r>
              <a:rPr lang="zh-TW" altLang="en-US" smtClean="0">
                <a:effectLst>
                  <a:outerShdw blurRad="38100" dist="38100" dir="2700000" algn="tl">
                    <a:srgbClr val="000000"/>
                  </a:outerShdw>
                </a:effectLst>
              </a:rPr>
              <a:t>公里。）为太阳系最大峡谷。</a:t>
            </a:r>
            <a:endParaRPr lang="zh-TW" altLang="en-US" smtClean="0">
              <a:effectLst>
                <a:outerShdw blurRad="38100" dist="38100" dir="2700000" algn="tl">
                  <a:srgbClr val="000000"/>
                </a:outerShdw>
              </a:effectLst>
            </a:endParaRPr>
          </a:p>
        </p:txBody>
      </p:sp>
      <p:pic>
        <p:nvPicPr>
          <p:cNvPr id="7174" name="Picture 4" descr="PIA02893_modest"/>
          <p:cNvPicPr>
            <a:picLocks noGrp="1" noChangeAspect="1" noChangeArrowheads="1"/>
          </p:cNvPicPr>
          <p:nvPr>
            <p:ph sz="half" idx="2"/>
          </p:nvPr>
        </p:nvPicPr>
        <p:blipFill>
          <a:blip r:embed="rId1" cstate="screen"/>
          <a:srcRect/>
          <a:stretch>
            <a:fillRect/>
          </a:stretch>
        </p:blipFill>
        <p:spPr>
          <a:xfrm>
            <a:off x="1835150" y="908050"/>
            <a:ext cx="5689600" cy="3201988"/>
          </a:xfrm>
          <a:noFill/>
        </p:spPr>
      </p:pic>
    </p:spTree>
  </p:cSld>
  <p:clrMapOvr>
    <a:masterClrMapping/>
  </p:clrMapOvr>
  <p:transition spd="med">
    <p:cut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日期版面配置區 4"/>
          <p:cNvSpPr>
            <a:spLocks noGrp="1"/>
          </p:cNvSpPr>
          <p:nvPr>
            <p:ph type="dt" sz="quarter" idx="10"/>
          </p:nvPr>
        </p:nvSpPr>
        <p:spPr>
          <a:noFill/>
        </p:spPr>
        <p:txBody>
          <a:bodyPr/>
          <a:lstStyle/>
          <a:p>
            <a:r>
              <a:rPr lang="zh-TW" altLang="en-US"/>
              <a:t>2</a:t>
            </a:r>
            <a:r>
              <a:rPr lang="en-US" altLang="zh-TW"/>
              <a:t>016/4/29</a:t>
            </a:r>
            <a:endParaRPr lang="en-US" altLang="zh-TW"/>
          </a:p>
        </p:txBody>
      </p:sp>
      <p:sp>
        <p:nvSpPr>
          <p:cNvPr id="8196" name="投影片編號版面配置區 6"/>
          <p:cNvSpPr>
            <a:spLocks noGrp="1"/>
          </p:cNvSpPr>
          <p:nvPr>
            <p:ph type="sldNum" sz="quarter" idx="12"/>
          </p:nvPr>
        </p:nvSpPr>
        <p:spPr>
          <a:noFill/>
        </p:spPr>
        <p:txBody>
          <a:bodyPr/>
          <a:lstStyle/>
          <a:p>
            <a:fld id="{38AF1B53-D4DB-4453-BD6C-522EDB92DEEC}" type="slidenum">
              <a:rPr lang="en-US" altLang="zh-TW"/>
            </a:fld>
            <a:endParaRPr lang="en-US" altLang="zh-TW"/>
          </a:p>
        </p:txBody>
      </p:sp>
      <p:sp>
        <p:nvSpPr>
          <p:cNvPr id="333827" name="Rectangle 3"/>
          <p:cNvSpPr>
            <a:spLocks noGrp="1" noChangeArrowheads="1"/>
          </p:cNvSpPr>
          <p:nvPr>
            <p:ph type="body" sz="half" idx="1"/>
          </p:nvPr>
        </p:nvSpPr>
        <p:spPr>
          <a:xfrm>
            <a:off x="250825" y="1557338"/>
            <a:ext cx="4102100" cy="3968750"/>
          </a:xfrm>
        </p:spPr>
        <p:txBody>
          <a:bodyPr/>
          <a:lstStyle/>
          <a:p>
            <a:pPr lvl="1" eaLnBrk="1" hangingPunct="1">
              <a:lnSpc>
                <a:spcPct val="80000"/>
              </a:lnSpc>
              <a:defRPr/>
            </a:pPr>
            <a:r>
              <a:rPr lang="zh-TW" altLang="en-US" smtClean="0">
                <a:effectLst>
                  <a:outerShdw blurRad="38100" dist="38100" dir="2700000" algn="tl">
                    <a:srgbClr val="000000"/>
                  </a:outerShdw>
                </a:effectLst>
              </a:rPr>
              <a:t>赫拉斯盆地：南半球上一硕大的陨石撞击坑，</a:t>
            </a:r>
            <a:r>
              <a:rPr lang="en-US" altLang="zh-TW" smtClean="0">
                <a:effectLst>
                  <a:outerShdw blurRad="38100" dist="38100" dir="2700000" algn="tl">
                    <a:srgbClr val="000000"/>
                  </a:outerShdw>
                </a:effectLst>
              </a:rPr>
              <a:t>2000</a:t>
            </a:r>
            <a:r>
              <a:rPr lang="zh-TW" altLang="en-US" smtClean="0">
                <a:effectLst>
                  <a:outerShdw blurRad="38100" dist="38100" dir="2700000" algn="tl">
                    <a:srgbClr val="000000"/>
                  </a:outerShdw>
                </a:effectLst>
              </a:rPr>
              <a:t>公里宽、</a:t>
            </a:r>
            <a:r>
              <a:rPr lang="en-US" altLang="zh-TW" smtClean="0">
                <a:effectLst>
                  <a:outerShdw blurRad="38100" dist="38100" dir="2700000" algn="tl">
                    <a:srgbClr val="000000"/>
                  </a:outerShdw>
                </a:effectLst>
              </a:rPr>
              <a:t>6</a:t>
            </a:r>
            <a:r>
              <a:rPr lang="zh-TW" altLang="en-US" smtClean="0">
                <a:effectLst>
                  <a:outerShdw blurRad="38100" dist="38100" dir="2700000" algn="tl">
                    <a:srgbClr val="000000"/>
                  </a:outerShdw>
                </a:effectLst>
              </a:rPr>
              <a:t>公里深，太阳系最大的盆地。</a:t>
            </a:r>
            <a:endParaRPr lang="zh-TW" altLang="en-US" smtClean="0">
              <a:effectLst>
                <a:outerShdw blurRad="38100" dist="38100" dir="2700000" algn="tl">
                  <a:srgbClr val="000000"/>
                </a:outerShdw>
              </a:effectLst>
            </a:endParaRPr>
          </a:p>
        </p:txBody>
      </p:sp>
      <p:pic>
        <p:nvPicPr>
          <p:cNvPr id="8198" name="Picture 10" descr="MOLA map detail of the Hellas Basin and a height exaggerated profile."/>
          <p:cNvPicPr>
            <a:picLocks noGrp="1" noChangeAspect="1" noChangeArrowheads="1"/>
          </p:cNvPicPr>
          <p:nvPr>
            <p:ph sz="half" idx="2"/>
          </p:nvPr>
        </p:nvPicPr>
        <p:blipFill>
          <a:blip r:embed="rId1" cstate="screen"/>
          <a:srcRect/>
          <a:stretch>
            <a:fillRect/>
          </a:stretch>
        </p:blipFill>
        <p:spPr>
          <a:xfrm>
            <a:off x="4572000" y="836613"/>
            <a:ext cx="4275138" cy="5259387"/>
          </a:xfrm>
          <a:noFill/>
        </p:spPr>
      </p:pic>
    </p:spTree>
  </p:cSld>
  <p:clrMapOvr>
    <a:masterClrMapping/>
  </p:clrMapOvr>
  <p:transition spd="med">
    <p:cut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为什么科学家对火星这么有兴趣？</a:t>
            </a:r>
            <a:endParaRPr lang="zh-TW" altLang="en-US" dirty="0"/>
          </a:p>
        </p:txBody>
      </p:sp>
      <p:sp>
        <p:nvSpPr>
          <p:cNvPr id="3" name="內容版面配置區 2"/>
          <p:cNvSpPr>
            <a:spLocks noGrp="1"/>
          </p:cNvSpPr>
          <p:nvPr>
            <p:ph idx="1"/>
          </p:nvPr>
        </p:nvSpPr>
        <p:spPr/>
        <p:txBody>
          <a:bodyPr>
            <a:normAutofit/>
          </a:bodyPr>
          <a:lstStyle/>
          <a:p>
            <a:r>
              <a:rPr lang="zh-TW" altLang="en-US" dirty="0" smtClean="0"/>
              <a:t>距离地球较近，</a:t>
            </a:r>
            <a:endParaRPr lang="en-US" altLang="zh-TW" dirty="0" smtClean="0"/>
          </a:p>
          <a:p>
            <a:r>
              <a:rPr lang="zh-TW" altLang="en-US" dirty="0" smtClean="0"/>
              <a:t>与地球一样都位在太阳系的「适居区」内，</a:t>
            </a:r>
            <a:endParaRPr lang="en-US" altLang="zh-TW" dirty="0" smtClean="0"/>
          </a:p>
          <a:p>
            <a:r>
              <a:rPr lang="zh-TW" altLang="en-US" dirty="0" smtClean="0"/>
              <a:t>自转周期约</a:t>
            </a:r>
            <a:r>
              <a:rPr lang="en-US" altLang="zh-TW" dirty="0" smtClean="0"/>
              <a:t>24.6</a:t>
            </a:r>
            <a:r>
              <a:rPr lang="zh-TW" altLang="en-US" dirty="0" smtClean="0"/>
              <a:t>小时（只比地球</a:t>
            </a:r>
            <a:r>
              <a:rPr lang="en-US" altLang="zh-TW" dirty="0" smtClean="0"/>
              <a:t>24</a:t>
            </a:r>
            <a:r>
              <a:rPr lang="zh-TW" altLang="en-US" dirty="0" smtClean="0"/>
              <a:t>小时长一点），</a:t>
            </a:r>
            <a:endParaRPr lang="en-US" altLang="zh-TW" dirty="0" smtClean="0"/>
          </a:p>
          <a:p>
            <a:r>
              <a:rPr lang="zh-TW" altLang="en-US" dirty="0" smtClean="0"/>
              <a:t>轨道倾角约</a:t>
            </a:r>
            <a:r>
              <a:rPr lang="en-US" altLang="zh-TW" dirty="0" smtClean="0"/>
              <a:t>25</a:t>
            </a:r>
            <a:r>
              <a:rPr lang="zh-TW" altLang="en-US" dirty="0" smtClean="0"/>
              <a:t>度（只比地球的</a:t>
            </a:r>
            <a:r>
              <a:rPr lang="en-US" altLang="zh-TW" dirty="0" smtClean="0"/>
              <a:t>23.5</a:t>
            </a:r>
            <a:r>
              <a:rPr lang="zh-TW" altLang="en-US" dirty="0" smtClean="0"/>
              <a:t>度多一点），</a:t>
            </a:r>
            <a:endParaRPr lang="en-US" altLang="zh-TW" dirty="0" smtClean="0"/>
          </a:p>
          <a:p>
            <a:r>
              <a:rPr lang="zh-TW" altLang="en-US" dirty="0" smtClean="0"/>
              <a:t>也是岩质行星</a:t>
            </a:r>
            <a:endParaRPr lang="zh-TW" altLang="en-US" dirty="0" smtClean="0"/>
          </a:p>
          <a:p>
            <a:endParaRPr lang="zh-TW" alt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为什么科学家对火星这么有兴趣？</a:t>
            </a:r>
            <a:endParaRPr lang="zh-TW" altLang="en-US" dirty="0"/>
          </a:p>
        </p:txBody>
      </p:sp>
      <p:sp>
        <p:nvSpPr>
          <p:cNvPr id="3" name="內容版面配置區 2"/>
          <p:cNvSpPr>
            <a:spLocks noGrp="1"/>
          </p:cNvSpPr>
          <p:nvPr>
            <p:ph idx="1"/>
          </p:nvPr>
        </p:nvSpPr>
        <p:spPr/>
        <p:txBody>
          <a:bodyPr>
            <a:normAutofit/>
          </a:bodyPr>
          <a:lstStyle/>
          <a:p>
            <a:r>
              <a:rPr lang="zh-TW" altLang="en-US" dirty="0" smtClean="0"/>
              <a:t>距离地球较近，</a:t>
            </a:r>
            <a:endParaRPr lang="en-US" altLang="zh-TW" dirty="0" smtClean="0"/>
          </a:p>
          <a:p>
            <a:r>
              <a:rPr lang="zh-TW" altLang="en-US" dirty="0" smtClean="0"/>
              <a:t>与地球一样都位在太阳系的「适居区」内，</a:t>
            </a:r>
            <a:endParaRPr lang="en-US" altLang="zh-TW" dirty="0" smtClean="0"/>
          </a:p>
          <a:p>
            <a:r>
              <a:rPr lang="zh-TW" altLang="en-US" dirty="0" smtClean="0"/>
              <a:t>自转周期约</a:t>
            </a:r>
            <a:r>
              <a:rPr lang="en-US" altLang="zh-TW" dirty="0" smtClean="0"/>
              <a:t>24.6</a:t>
            </a:r>
            <a:r>
              <a:rPr lang="zh-TW" altLang="en-US" dirty="0" smtClean="0"/>
              <a:t>小时（只比地球</a:t>
            </a:r>
            <a:r>
              <a:rPr lang="en-US" altLang="zh-TW" dirty="0" smtClean="0"/>
              <a:t>24</a:t>
            </a:r>
            <a:r>
              <a:rPr lang="zh-TW" altLang="en-US" dirty="0" smtClean="0"/>
              <a:t>小时长一点），</a:t>
            </a:r>
            <a:endParaRPr lang="en-US" altLang="zh-TW" dirty="0" smtClean="0"/>
          </a:p>
          <a:p>
            <a:r>
              <a:rPr lang="zh-TW" altLang="en-US" dirty="0" smtClean="0"/>
              <a:t>轨道倾角约</a:t>
            </a:r>
            <a:r>
              <a:rPr lang="en-US" altLang="zh-TW" dirty="0" smtClean="0"/>
              <a:t>25</a:t>
            </a:r>
            <a:r>
              <a:rPr lang="zh-TW" altLang="en-US" dirty="0" smtClean="0"/>
              <a:t>度（只比地球的</a:t>
            </a:r>
            <a:r>
              <a:rPr lang="en-US" altLang="zh-TW" dirty="0" smtClean="0"/>
              <a:t>23.5</a:t>
            </a:r>
            <a:r>
              <a:rPr lang="zh-TW" altLang="en-US" dirty="0" smtClean="0"/>
              <a:t>度多一点），</a:t>
            </a:r>
            <a:endParaRPr lang="en-US" altLang="zh-TW" dirty="0" smtClean="0"/>
          </a:p>
          <a:p>
            <a:r>
              <a:rPr lang="zh-TW" altLang="en-US" dirty="0" smtClean="0"/>
              <a:t>也是岩质行星</a:t>
            </a:r>
            <a:endParaRPr lang="zh-TW" altLang="en-US" dirty="0" smtClean="0"/>
          </a:p>
          <a:p>
            <a:endParaRPr lang="zh-TW" altLang="en-US" dirty="0"/>
          </a:p>
        </p:txBody>
      </p:sp>
      <p:sp>
        <p:nvSpPr>
          <p:cNvPr id="4" name="七角星形 3"/>
          <p:cNvSpPr/>
          <p:nvPr/>
        </p:nvSpPr>
        <p:spPr>
          <a:xfrm>
            <a:off x="2987824" y="2564904"/>
            <a:ext cx="4968552" cy="3528392"/>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b="1" dirty="0" smtClean="0">
                <a:effectLst>
                  <a:outerShdw blurRad="38100" dist="38100" dir="2700000" algn="tl">
                    <a:srgbClr val="000000">
                      <a:alpha val="43137"/>
                    </a:srgbClr>
                  </a:outerShdw>
                </a:effectLst>
              </a:rPr>
              <a:t>人类移民</a:t>
            </a:r>
            <a:br>
              <a:rPr lang="en-US" altLang="zh-TW" sz="4000" b="1" dirty="0" smtClean="0">
                <a:effectLst>
                  <a:outerShdw blurRad="38100" dist="38100" dir="2700000" algn="tl">
                    <a:srgbClr val="000000">
                      <a:alpha val="43137"/>
                    </a:srgbClr>
                  </a:outerShdw>
                </a:effectLst>
              </a:rPr>
            </a:br>
            <a:r>
              <a:rPr lang="zh-TW" altLang="en-US" sz="4000" b="1" dirty="0" smtClean="0">
                <a:effectLst>
                  <a:outerShdw blurRad="38100" dist="38100" dir="2700000" algn="tl">
                    <a:srgbClr val="000000">
                      <a:alpha val="43137"/>
                    </a:srgbClr>
                  </a:outerShdw>
                </a:effectLst>
              </a:rPr>
              <a:t>下一站？</a:t>
            </a:r>
            <a:endParaRPr lang="zh-TW" altLang="en-US" sz="40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fontScale="92500" lnSpcReduction="10000"/>
          </a:bodyPr>
          <a:lstStyle/>
          <a:p>
            <a:r>
              <a:rPr lang="zh-TW" altLang="en-US" dirty="0" smtClean="0"/>
              <a:t>和</a:t>
            </a:r>
            <a:r>
              <a:rPr lang="en-US" altLang="zh-TW" dirty="0" smtClean="0"/>
              <a:t>10/20</a:t>
            </a:r>
            <a:r>
              <a:rPr lang="zh-TW" altLang="en-US" dirty="0" smtClean="0"/>
              <a:t>前后的</a:t>
            </a:r>
            <a:r>
              <a:rPr lang="zh-TW" altLang="en-US" dirty="0" smtClean="0">
                <a:solidFill>
                  <a:schemeClr val="accent6"/>
                </a:solidFill>
              </a:rPr>
              <a:t>猎户座流星雨</a:t>
            </a:r>
            <a:r>
              <a:rPr lang="zh-TW" altLang="en-US" dirty="0" smtClean="0"/>
              <a:t>都是天字第一号周期彗星</a:t>
            </a:r>
            <a:r>
              <a:rPr lang="en-US" altLang="zh-TW" dirty="0" smtClean="0"/>
              <a:t>—</a:t>
            </a:r>
            <a:r>
              <a:rPr lang="zh-TW" altLang="en-US" dirty="0" smtClean="0">
                <a:solidFill>
                  <a:schemeClr val="accent6"/>
                </a:solidFill>
              </a:rPr>
              <a:t>哈雷彗星</a:t>
            </a:r>
            <a:r>
              <a:rPr lang="zh-TW" altLang="en-US" dirty="0" smtClean="0"/>
              <a:t>（</a:t>
            </a:r>
            <a:r>
              <a:rPr lang="en-US" altLang="zh-TW" dirty="0" smtClean="0"/>
              <a:t>1P/Halley</a:t>
            </a:r>
            <a:r>
              <a:rPr lang="zh-TW" altLang="en-US" dirty="0" smtClean="0"/>
              <a:t>）遗留在轨道上的彗星残渣形成的流星雨。受到木星重力扰动之故，可能具有</a:t>
            </a:r>
            <a:r>
              <a:rPr lang="en-US" altLang="zh-TW" dirty="0" smtClean="0"/>
              <a:t>12</a:t>
            </a:r>
            <a:r>
              <a:rPr lang="zh-TW" altLang="en-US" dirty="0" smtClean="0"/>
              <a:t>年周期性。而今年可能就是这</a:t>
            </a:r>
            <a:r>
              <a:rPr lang="en-US" altLang="zh-TW" dirty="0" smtClean="0"/>
              <a:t>12</a:t>
            </a:r>
            <a:r>
              <a:rPr lang="zh-TW" altLang="en-US" dirty="0" smtClean="0"/>
              <a:t>年周期中的低谷。</a:t>
            </a:r>
            <a:endParaRPr lang="en-US" altLang="zh-TW" dirty="0" smtClean="0"/>
          </a:p>
          <a:p>
            <a:r>
              <a:rPr lang="zh-TW" altLang="en-US" dirty="0" smtClean="0"/>
              <a:t>宝瓶座</a:t>
            </a:r>
            <a:r>
              <a:rPr lang="en-US" altLang="zh-TW" dirty="0" smtClean="0"/>
              <a:t>Eta</a:t>
            </a:r>
            <a:r>
              <a:rPr lang="zh-TW" altLang="en-US" dirty="0" smtClean="0"/>
              <a:t>流星雨的流星有个特色，就是当辐射点仰角低时，其流星划过的轨迹路径愈长，观测者可藉此了解流星的角速度概念，所以</a:t>
            </a:r>
            <a:r>
              <a:rPr lang="en-US" altLang="zh-TW" dirty="0" smtClean="0"/>
              <a:t>IMO</a:t>
            </a:r>
            <a:r>
              <a:rPr lang="zh-TW" altLang="en-US" dirty="0" smtClean="0"/>
              <a:t>建议可多留意这方面的流星，并详细记录它的轨迹，以及开始与结束的时间。</a:t>
            </a:r>
            <a:endParaRPr lang="zh-TW" altLang="en-US" dirty="0" smtClean="0"/>
          </a:p>
          <a:p>
            <a:endParaRPr lang="zh-TW" alt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rmAutofit fontScale="92500" lnSpcReduction="20000"/>
          </a:bodyPr>
          <a:lstStyle/>
          <a:p>
            <a:r>
              <a:rPr lang="en-US" altLang="zh-TW" dirty="0" smtClean="0"/>
              <a:t>2015-10-03</a:t>
            </a:r>
            <a:r>
              <a:rPr lang="zh-TW" altLang="en-US" dirty="0" smtClean="0"/>
              <a:t>天文新知  </a:t>
            </a:r>
            <a:r>
              <a:rPr lang="en-US" altLang="zh-TW" dirty="0" smtClean="0">
                <a:solidFill>
                  <a:schemeClr val="accent6"/>
                </a:solidFill>
              </a:rPr>
              <a:t>NASA</a:t>
            </a:r>
            <a:r>
              <a:rPr lang="zh-TW" altLang="en-US" dirty="0">
                <a:solidFill>
                  <a:schemeClr val="accent6"/>
                </a:solidFill>
              </a:rPr>
              <a:t>证实火星上现今的确仍有液态水在</a:t>
            </a:r>
            <a:r>
              <a:rPr lang="zh-TW" altLang="en-US" dirty="0" smtClean="0">
                <a:solidFill>
                  <a:schemeClr val="accent6"/>
                </a:solidFill>
              </a:rPr>
              <a:t>流动</a:t>
            </a:r>
            <a:endParaRPr lang="en-US" altLang="zh-TW" dirty="0">
              <a:solidFill>
                <a:schemeClr val="accent6"/>
              </a:solidFill>
            </a:endParaRPr>
          </a:p>
          <a:p>
            <a:pPr lvl="1"/>
            <a:r>
              <a:rPr lang="zh-TW" altLang="en-US" dirty="0" smtClean="0"/>
              <a:t>火星勘测轨道卫星（</a:t>
            </a:r>
            <a:r>
              <a:rPr lang="en-US" altLang="zh-TW" dirty="0" smtClean="0"/>
              <a:t>Mars Reconnaissance Orbiter</a:t>
            </a:r>
            <a:r>
              <a:rPr lang="zh-TW" altLang="en-US" dirty="0" smtClean="0"/>
              <a:t>，</a:t>
            </a:r>
            <a:r>
              <a:rPr lang="en-US" altLang="zh-TW" dirty="0" smtClean="0"/>
              <a:t>MRO</a:t>
            </a:r>
            <a:r>
              <a:rPr lang="zh-TW" altLang="en-US" dirty="0" smtClean="0"/>
              <a:t>）发现：今日的火星表面的确还间歇地有液态水流动！</a:t>
            </a:r>
            <a:endParaRPr lang="en-US" altLang="zh-TW" dirty="0" smtClean="0"/>
          </a:p>
          <a:p>
            <a:pPr lvl="1"/>
            <a:r>
              <a:rPr lang="zh-TW" altLang="en-US" dirty="0" smtClean="0"/>
              <a:t>火星表面斜坡上神秘斑纹（</a:t>
            </a:r>
            <a:r>
              <a:rPr lang="en-US" altLang="zh-TW" dirty="0" smtClean="0"/>
              <a:t>streak</a:t>
            </a:r>
            <a:r>
              <a:rPr lang="zh-TW" altLang="en-US" dirty="0" smtClean="0"/>
              <a:t>）有含水矿物的光谱特征。</a:t>
            </a:r>
            <a:endParaRPr lang="en-US" altLang="zh-TW" dirty="0" smtClean="0"/>
          </a:p>
          <a:p>
            <a:pPr lvl="2"/>
            <a:r>
              <a:rPr lang="zh-TW" altLang="en-US" dirty="0" smtClean="0"/>
              <a:t>这些暗色斑纹似乎会随着时间有衰退与流动</a:t>
            </a:r>
            <a:endParaRPr lang="en-US" altLang="zh-TW" dirty="0" smtClean="0"/>
          </a:p>
          <a:p>
            <a:pPr lvl="2"/>
            <a:r>
              <a:rPr lang="zh-TW" altLang="en-US" dirty="0" smtClean="0"/>
              <a:t>比较温暖的季节时会变得比较暗，且似乎有顺坡下流的迹象，</a:t>
            </a:r>
            <a:endParaRPr lang="en-US" altLang="zh-TW" dirty="0" smtClean="0"/>
          </a:p>
          <a:p>
            <a:pPr lvl="2"/>
            <a:r>
              <a:rPr lang="zh-TW" altLang="en-US" dirty="0" smtClean="0"/>
              <a:t>比较寒冷的季节则呈现消退的迹象。</a:t>
            </a:r>
            <a:endParaRPr lang="en-US" altLang="zh-TW" dirty="0" smtClean="0"/>
          </a:p>
          <a:p>
            <a:pPr lvl="2"/>
            <a:r>
              <a:rPr lang="zh-TW" altLang="en-US" dirty="0" smtClean="0"/>
              <a:t>在火星数十处地点，当气温高于摄氏零下</a:t>
            </a:r>
            <a:r>
              <a:rPr lang="en-US" altLang="zh-TW" dirty="0" smtClean="0"/>
              <a:t>23</a:t>
            </a:r>
            <a:r>
              <a:rPr lang="zh-TW" altLang="en-US" dirty="0" smtClean="0"/>
              <a:t>度时就会出现这样的斑纹，当气温降低时这些斑纹就消失了。</a:t>
            </a:r>
            <a:endParaRPr lang="zh-TW" alt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rmAutofit fontScale="92500" lnSpcReduction="20000"/>
          </a:bodyPr>
          <a:lstStyle/>
          <a:p>
            <a:r>
              <a:rPr lang="en-US" altLang="zh-TW" dirty="0" smtClean="0"/>
              <a:t>2015-10-03</a:t>
            </a:r>
            <a:r>
              <a:rPr lang="zh-TW" altLang="en-US" dirty="0" smtClean="0"/>
              <a:t>天文新知  </a:t>
            </a:r>
            <a:r>
              <a:rPr lang="en-US" altLang="zh-TW" dirty="0" smtClean="0">
                <a:solidFill>
                  <a:schemeClr val="accent6"/>
                </a:solidFill>
              </a:rPr>
              <a:t>NASA</a:t>
            </a:r>
            <a:r>
              <a:rPr lang="zh-TW" altLang="en-US" dirty="0">
                <a:solidFill>
                  <a:schemeClr val="accent6"/>
                </a:solidFill>
              </a:rPr>
              <a:t>证实火星上现今的确仍有液态水在</a:t>
            </a:r>
            <a:r>
              <a:rPr lang="zh-TW" altLang="en-US" dirty="0" smtClean="0">
                <a:solidFill>
                  <a:schemeClr val="accent6"/>
                </a:solidFill>
              </a:rPr>
              <a:t>流动</a:t>
            </a:r>
            <a:endParaRPr lang="en-US" altLang="zh-TW" dirty="0">
              <a:solidFill>
                <a:schemeClr val="accent6"/>
              </a:solidFill>
            </a:endParaRPr>
          </a:p>
          <a:p>
            <a:pPr lvl="1"/>
            <a:r>
              <a:rPr lang="zh-TW" altLang="en-US" dirty="0" smtClean="0"/>
              <a:t>火星勘测轨道卫星（</a:t>
            </a:r>
            <a:r>
              <a:rPr lang="en-US" altLang="zh-TW" dirty="0" smtClean="0"/>
              <a:t>Mars Reconnaissance Orbiter</a:t>
            </a:r>
            <a:r>
              <a:rPr lang="zh-TW" altLang="en-US" dirty="0" smtClean="0"/>
              <a:t>，</a:t>
            </a:r>
            <a:r>
              <a:rPr lang="en-US" altLang="zh-TW" dirty="0" smtClean="0"/>
              <a:t>MRO</a:t>
            </a:r>
            <a:r>
              <a:rPr lang="zh-TW" altLang="en-US" dirty="0" smtClean="0"/>
              <a:t>）发现：今日的火星表面的确还间歇地有液态水流动！</a:t>
            </a:r>
            <a:endParaRPr lang="en-US" altLang="zh-TW" dirty="0" smtClean="0"/>
          </a:p>
          <a:p>
            <a:pPr lvl="1"/>
            <a:r>
              <a:rPr lang="zh-TW" altLang="en-US" dirty="0" smtClean="0"/>
              <a:t>火星表面斜坡上神秘斑纹（</a:t>
            </a:r>
            <a:r>
              <a:rPr lang="en-US" altLang="zh-TW" dirty="0" smtClean="0"/>
              <a:t>streak</a:t>
            </a:r>
            <a:r>
              <a:rPr lang="zh-TW" altLang="en-US" dirty="0" smtClean="0"/>
              <a:t>）有含水矿物的光谱特征。</a:t>
            </a:r>
            <a:endParaRPr lang="en-US" altLang="zh-TW" dirty="0" smtClean="0"/>
          </a:p>
          <a:p>
            <a:pPr lvl="2"/>
            <a:r>
              <a:rPr lang="zh-TW" altLang="en-US" dirty="0" smtClean="0"/>
              <a:t>这些暗色斑纹似乎会随着时间有衰退与流动</a:t>
            </a:r>
            <a:endParaRPr lang="en-US" altLang="zh-TW" dirty="0" smtClean="0"/>
          </a:p>
          <a:p>
            <a:pPr lvl="2"/>
            <a:r>
              <a:rPr lang="zh-TW" altLang="en-US" dirty="0" smtClean="0"/>
              <a:t>比较温暖的季节时会变得比较暗，且似乎有顺坡下流的迹象，</a:t>
            </a:r>
            <a:endParaRPr lang="en-US" altLang="zh-TW" dirty="0" smtClean="0"/>
          </a:p>
          <a:p>
            <a:pPr lvl="2"/>
            <a:r>
              <a:rPr lang="zh-TW" altLang="en-US" dirty="0" smtClean="0"/>
              <a:t>比较寒冷的季节则呈现消退的迹象。</a:t>
            </a:r>
            <a:endParaRPr lang="en-US" altLang="zh-TW" dirty="0" smtClean="0"/>
          </a:p>
          <a:p>
            <a:pPr lvl="2"/>
            <a:r>
              <a:rPr lang="zh-TW" altLang="en-US" dirty="0" smtClean="0"/>
              <a:t>在火星数十处地点，当气温高于摄氏零下</a:t>
            </a:r>
            <a:r>
              <a:rPr lang="en-US" altLang="zh-TW" dirty="0" smtClean="0"/>
              <a:t>23</a:t>
            </a:r>
            <a:r>
              <a:rPr lang="zh-TW" altLang="en-US" dirty="0" smtClean="0"/>
              <a:t>度时就会出现这样的斑纹，当气温降低时这些斑纹就消失了。</a:t>
            </a:r>
            <a:endParaRPr lang="zh-TW" altLang="en-US" dirty="0"/>
          </a:p>
        </p:txBody>
      </p:sp>
      <p:pic>
        <p:nvPicPr>
          <p:cNvPr id="57346" name="Picture 2" descr="http://tamweb.tam.gov.tw/v3/tw/item_img/2015_4th/PIA19917_ip.jpg"/>
          <p:cNvPicPr>
            <a:picLocks noChangeAspect="1" noChangeArrowheads="1"/>
          </p:cNvPicPr>
          <p:nvPr/>
        </p:nvPicPr>
        <p:blipFill>
          <a:blip r:embed="rId1" cstate="screen"/>
          <a:srcRect/>
          <a:stretch>
            <a:fillRect/>
          </a:stretch>
        </p:blipFill>
        <p:spPr bwMode="auto">
          <a:xfrm>
            <a:off x="251520" y="1844824"/>
            <a:ext cx="8732769" cy="453650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7346"/>
                                        </p:tgtEl>
                                        <p:attrNameLst>
                                          <p:attrName>style.visibility</p:attrName>
                                        </p:attrNameLst>
                                      </p:cBhvr>
                                      <p:to>
                                        <p:strVal val="visible"/>
                                      </p:to>
                                    </p:set>
                                    <p:anim to="" calcmode="lin" valueType="num">
                                      <p:cBhvr>
                                        <p:cTn id="7" dur="1" fill="hold"/>
                                        <p:tgtEl>
                                          <p:spTgt spid="57346"/>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lnSpcReduction="20000"/>
          </a:bodyPr>
          <a:lstStyle/>
          <a:p>
            <a:r>
              <a:rPr lang="en-US" altLang="zh-TW" dirty="0" smtClean="0"/>
              <a:t>2016-03-06</a:t>
            </a:r>
            <a:r>
              <a:rPr lang="zh-TW" altLang="en-US" dirty="0" smtClean="0"/>
              <a:t>天文新知</a:t>
            </a:r>
            <a:r>
              <a:rPr lang="en-US" altLang="zh-TW" dirty="0" smtClean="0"/>
              <a:t> </a:t>
            </a:r>
            <a:r>
              <a:rPr lang="zh-TW" altLang="en-US" dirty="0" smtClean="0"/>
              <a:t>  </a:t>
            </a:r>
            <a:r>
              <a:rPr lang="zh-TW" altLang="en-US" dirty="0" smtClean="0">
                <a:solidFill>
                  <a:schemeClr val="accent6"/>
                </a:solidFill>
              </a:rPr>
              <a:t>火星</a:t>
            </a:r>
            <a:r>
              <a:rPr lang="zh-TW" altLang="en-US" dirty="0">
                <a:solidFill>
                  <a:schemeClr val="accent6"/>
                </a:solidFill>
              </a:rPr>
              <a:t>地貌曾因大倾斜而</a:t>
            </a:r>
            <a:r>
              <a:rPr lang="zh-TW" altLang="en-US" dirty="0" smtClean="0">
                <a:solidFill>
                  <a:schemeClr val="accent6"/>
                </a:solidFill>
              </a:rPr>
              <a:t>变脸</a:t>
            </a:r>
            <a:endParaRPr lang="en-US" altLang="zh-TW" dirty="0" smtClean="0">
              <a:solidFill>
                <a:schemeClr val="accent6"/>
              </a:solidFill>
            </a:endParaRPr>
          </a:p>
          <a:p>
            <a:pPr lvl="1"/>
            <a:r>
              <a:rPr lang="en-US" altLang="zh-TW" dirty="0" smtClean="0"/>
              <a:t>CNRS</a:t>
            </a:r>
            <a:r>
              <a:rPr lang="zh-TW" altLang="en-US" dirty="0" smtClean="0"/>
              <a:t>科学家研究发现：塔西斯火山穹丘最初可能在</a:t>
            </a:r>
            <a:r>
              <a:rPr lang="en-US" altLang="zh-TW" dirty="0" smtClean="0"/>
              <a:t>37</a:t>
            </a:r>
            <a:r>
              <a:rPr lang="zh-TW" altLang="en-US" dirty="0" smtClean="0"/>
              <a:t>多亿年前的火星北纬</a:t>
            </a:r>
            <a:r>
              <a:rPr lang="en-US" altLang="zh-TW" dirty="0" smtClean="0"/>
              <a:t>20</a:t>
            </a:r>
            <a:r>
              <a:rPr lang="zh-TW" altLang="en-US" dirty="0" smtClean="0"/>
              <a:t>度之处形成。当时的火山活动持续了数亿年之久，该处堆积的岩浆让该处形成一个直径超过</a:t>
            </a:r>
            <a:r>
              <a:rPr lang="en-US" altLang="zh-TW" dirty="0" smtClean="0"/>
              <a:t>5000</a:t>
            </a:r>
            <a:r>
              <a:rPr lang="zh-TW" altLang="en-US" dirty="0" smtClean="0"/>
              <a:t>公里、厚度约</a:t>
            </a:r>
            <a:r>
              <a:rPr lang="en-US" altLang="zh-TW" dirty="0" smtClean="0"/>
              <a:t>12</a:t>
            </a:r>
            <a:r>
              <a:rPr lang="zh-TW" altLang="en-US" dirty="0" smtClean="0"/>
              <a:t>公里的高原，估计累积质量达</a:t>
            </a:r>
            <a:r>
              <a:rPr lang="en-US" altLang="zh-TW" dirty="0" smtClean="0"/>
              <a:t>10^24</a:t>
            </a:r>
            <a:r>
              <a:rPr lang="zh-TW" altLang="en-US" dirty="0" smtClean="0"/>
              <a:t>公吨，相当于月球总质量的</a:t>
            </a:r>
            <a:r>
              <a:rPr lang="en-US" altLang="zh-TW" dirty="0" smtClean="0"/>
              <a:t>1/70</a:t>
            </a:r>
            <a:r>
              <a:rPr lang="zh-TW" altLang="en-US" dirty="0" smtClean="0"/>
              <a:t>。由于单一地点累积的质量过于庞大，使整个塔西斯高原从北纬</a:t>
            </a:r>
            <a:r>
              <a:rPr lang="en-US" altLang="zh-TW" dirty="0" smtClean="0"/>
              <a:t>20</a:t>
            </a:r>
            <a:r>
              <a:rPr lang="zh-TW" altLang="en-US" dirty="0" smtClean="0"/>
              <a:t>度移动到赤道后才达到新的平衡，而火星的地壳和地函随着移动。</a:t>
            </a:r>
            <a:endParaRPr lang="zh-TW" alt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lnSpcReduction="20000"/>
          </a:bodyPr>
          <a:lstStyle/>
          <a:p>
            <a:r>
              <a:rPr lang="en-US" altLang="zh-TW" dirty="0" smtClean="0"/>
              <a:t>2016-03-06</a:t>
            </a:r>
            <a:r>
              <a:rPr lang="zh-TW" altLang="en-US" dirty="0" smtClean="0"/>
              <a:t>天文新知</a:t>
            </a:r>
            <a:r>
              <a:rPr lang="en-US" altLang="zh-TW" dirty="0" smtClean="0"/>
              <a:t> </a:t>
            </a:r>
            <a:r>
              <a:rPr lang="zh-TW" altLang="en-US" dirty="0" smtClean="0"/>
              <a:t>  </a:t>
            </a:r>
            <a:r>
              <a:rPr lang="zh-TW" altLang="en-US" dirty="0" smtClean="0">
                <a:solidFill>
                  <a:schemeClr val="accent6"/>
                </a:solidFill>
              </a:rPr>
              <a:t>火星</a:t>
            </a:r>
            <a:r>
              <a:rPr lang="zh-TW" altLang="en-US" dirty="0">
                <a:solidFill>
                  <a:schemeClr val="accent6"/>
                </a:solidFill>
              </a:rPr>
              <a:t>地貌曾因大倾斜而</a:t>
            </a:r>
            <a:r>
              <a:rPr lang="zh-TW" altLang="en-US" dirty="0" smtClean="0">
                <a:solidFill>
                  <a:schemeClr val="accent6"/>
                </a:solidFill>
              </a:rPr>
              <a:t>变脸</a:t>
            </a:r>
            <a:endParaRPr lang="en-US" altLang="zh-TW" dirty="0" smtClean="0">
              <a:solidFill>
                <a:schemeClr val="accent6"/>
              </a:solidFill>
            </a:endParaRPr>
          </a:p>
          <a:p>
            <a:pPr lvl="1"/>
            <a:r>
              <a:rPr lang="en-US" altLang="zh-TW" dirty="0" smtClean="0"/>
              <a:t>CNRS</a:t>
            </a:r>
            <a:r>
              <a:rPr lang="zh-TW" altLang="en-US" dirty="0" smtClean="0"/>
              <a:t>科学家研究发现：塔西斯火山穹丘最初可能在</a:t>
            </a:r>
            <a:r>
              <a:rPr lang="en-US" altLang="zh-TW" dirty="0" smtClean="0"/>
              <a:t>37</a:t>
            </a:r>
            <a:r>
              <a:rPr lang="zh-TW" altLang="en-US" dirty="0" smtClean="0"/>
              <a:t>多亿年前的火星北纬</a:t>
            </a:r>
            <a:r>
              <a:rPr lang="en-US" altLang="zh-TW" dirty="0" smtClean="0"/>
              <a:t>20</a:t>
            </a:r>
            <a:r>
              <a:rPr lang="zh-TW" altLang="en-US" dirty="0" smtClean="0"/>
              <a:t>度之处形成。当时的火山活动持续了数亿年之久，该处堆积的岩浆让该处形成一个直径超过</a:t>
            </a:r>
            <a:r>
              <a:rPr lang="en-US" altLang="zh-TW" dirty="0" smtClean="0"/>
              <a:t>5000</a:t>
            </a:r>
            <a:r>
              <a:rPr lang="zh-TW" altLang="en-US" dirty="0" smtClean="0"/>
              <a:t>公里、厚度约</a:t>
            </a:r>
            <a:r>
              <a:rPr lang="en-US" altLang="zh-TW" dirty="0" smtClean="0"/>
              <a:t>12</a:t>
            </a:r>
            <a:r>
              <a:rPr lang="zh-TW" altLang="en-US" dirty="0" smtClean="0"/>
              <a:t>公里的高原，估计累积质量达</a:t>
            </a:r>
            <a:r>
              <a:rPr lang="en-US" altLang="zh-TW" dirty="0" smtClean="0"/>
              <a:t>10^24</a:t>
            </a:r>
            <a:r>
              <a:rPr lang="zh-TW" altLang="en-US" dirty="0" smtClean="0"/>
              <a:t>公吨，相当于月球总质量的</a:t>
            </a:r>
            <a:r>
              <a:rPr lang="en-US" altLang="zh-TW" dirty="0" smtClean="0"/>
              <a:t>1/70</a:t>
            </a:r>
            <a:r>
              <a:rPr lang="zh-TW" altLang="en-US" dirty="0" smtClean="0"/>
              <a:t>。由于单一地点累积的质量过于庞大，使整个塔西斯高原从北纬</a:t>
            </a:r>
            <a:r>
              <a:rPr lang="en-US" altLang="zh-TW" dirty="0" smtClean="0"/>
              <a:t>20</a:t>
            </a:r>
            <a:r>
              <a:rPr lang="zh-TW" altLang="en-US" dirty="0" smtClean="0"/>
              <a:t>度移动到赤道后才达到新的平衡，而火星的地壳和地函随着移动。</a:t>
            </a:r>
            <a:endParaRPr lang="zh-TW" altLang="en-US" dirty="0"/>
          </a:p>
        </p:txBody>
      </p:sp>
      <p:pic>
        <p:nvPicPr>
          <p:cNvPr id="53250" name="Picture 2" descr="D:\news_photo\mars_tilt_image_en_web.jpg"/>
          <p:cNvPicPr>
            <a:picLocks noChangeAspect="1" noChangeArrowheads="1"/>
          </p:cNvPicPr>
          <p:nvPr/>
        </p:nvPicPr>
        <p:blipFill>
          <a:blip r:embed="rId1" cstate="screen"/>
          <a:srcRect/>
          <a:stretch>
            <a:fillRect/>
          </a:stretch>
        </p:blipFill>
        <p:spPr bwMode="auto">
          <a:xfrm>
            <a:off x="1942808" y="3645024"/>
            <a:ext cx="6471190" cy="289215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3250"/>
                                        </p:tgtEl>
                                        <p:attrNameLst>
                                          <p:attrName>style.visibility</p:attrName>
                                        </p:attrNameLst>
                                      </p:cBhvr>
                                      <p:to>
                                        <p:strVal val="visible"/>
                                      </p:to>
                                    </p:set>
                                    <p:anim to="" calcmode="lin" valueType="num">
                                      <p:cBhvr>
                                        <p:cTn id="7" dur="1" fill="hold"/>
                                        <p:tgtEl>
                                          <p:spTgt spid="53250"/>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fontScale="92500" lnSpcReduction="20000"/>
          </a:bodyPr>
          <a:lstStyle/>
          <a:p>
            <a:r>
              <a:rPr lang="en-US" altLang="zh-TW" dirty="0" smtClean="0"/>
              <a:t>2015-11-30</a:t>
            </a:r>
            <a:r>
              <a:rPr lang="zh-TW" altLang="en-US" dirty="0" smtClean="0"/>
              <a:t>天文新知 </a:t>
            </a:r>
            <a:r>
              <a:rPr lang="en-US" altLang="zh-TW" dirty="0" smtClean="0"/>
              <a:t> </a:t>
            </a:r>
            <a:r>
              <a:rPr lang="zh-TW" altLang="en-US" dirty="0">
                <a:solidFill>
                  <a:schemeClr val="accent6"/>
                </a:solidFill>
              </a:rPr>
              <a:t>火星将要失去它最大的卫星，换来行星</a:t>
            </a:r>
            <a:r>
              <a:rPr lang="zh-TW" altLang="en-US" dirty="0" smtClean="0">
                <a:solidFill>
                  <a:schemeClr val="accent6"/>
                </a:solidFill>
              </a:rPr>
              <a:t>环</a:t>
            </a:r>
            <a:endParaRPr lang="en-US" altLang="zh-TW" dirty="0" smtClean="0">
              <a:solidFill>
                <a:schemeClr val="accent6"/>
              </a:solidFill>
            </a:endParaRPr>
          </a:p>
          <a:p>
            <a:pPr lvl="1"/>
            <a:r>
              <a:rPr lang="zh-TW" altLang="en-US" dirty="0" smtClean="0"/>
              <a:t>火星拥有两颗卫星，比较大的火卫一（佛伯斯，</a:t>
            </a:r>
            <a:r>
              <a:rPr lang="en-US" altLang="zh-TW" dirty="0" err="1" smtClean="0"/>
              <a:t>Phobos</a:t>
            </a:r>
            <a:r>
              <a:rPr lang="zh-TW" altLang="en-US" dirty="0" smtClean="0"/>
              <a:t>）和较小的火卫二（戴摩斯，</a:t>
            </a:r>
            <a:r>
              <a:rPr lang="en-US" altLang="zh-TW" dirty="0" err="1" smtClean="0"/>
              <a:t>Deimos</a:t>
            </a:r>
            <a:r>
              <a:rPr lang="zh-TW" altLang="en-US" dirty="0" smtClean="0"/>
              <a:t>）。</a:t>
            </a:r>
            <a:endParaRPr lang="en-US" altLang="zh-TW" dirty="0" smtClean="0"/>
          </a:p>
          <a:p>
            <a:pPr lvl="1"/>
            <a:r>
              <a:rPr lang="zh-TW" altLang="en-US" dirty="0" smtClean="0"/>
              <a:t>根据加州大学柏克莱分校（</a:t>
            </a:r>
            <a:r>
              <a:rPr lang="en-US" altLang="zh-TW" dirty="0" smtClean="0"/>
              <a:t>University of California, Berkeley</a:t>
            </a:r>
            <a:r>
              <a:rPr lang="zh-TW" altLang="en-US" dirty="0" smtClean="0"/>
              <a:t>）天文学家研究：火卫一正逐渐落往行星表面，但它最后并不会撞击火星表面，而是受到火星潮汐力影响而逐渐破碎，约在</a:t>
            </a:r>
            <a:r>
              <a:rPr lang="en-US" altLang="zh-TW" dirty="0" smtClean="0"/>
              <a:t>2000-4000</a:t>
            </a:r>
            <a:r>
              <a:rPr lang="zh-TW" altLang="en-US" dirty="0" smtClean="0"/>
              <a:t>万年内，碎片绕行火星而形成行星环，让火星加入木星、土星、天王星与海王星的有环行星俱乐部。而这个火星环约可存在</a:t>
            </a:r>
            <a:r>
              <a:rPr lang="en-US" altLang="zh-TW" dirty="0" smtClean="0"/>
              <a:t>100</a:t>
            </a:r>
            <a:r>
              <a:rPr lang="zh-TW" altLang="en-US" dirty="0" smtClean="0"/>
              <a:t>万至</a:t>
            </a:r>
            <a:r>
              <a:rPr lang="en-US" altLang="zh-TW" dirty="0" smtClean="0"/>
              <a:t>1</a:t>
            </a:r>
            <a:r>
              <a:rPr lang="zh-TW" altLang="en-US" dirty="0" smtClean="0"/>
              <a:t>亿年左右。火星最后只会仅存一颗卫星，火卫二。</a:t>
            </a:r>
            <a:endParaRPr lang="zh-TW" alt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fontScale="92500" lnSpcReduction="20000"/>
          </a:bodyPr>
          <a:lstStyle/>
          <a:p>
            <a:r>
              <a:rPr lang="en-US" altLang="zh-TW" dirty="0" smtClean="0"/>
              <a:t>2015-11-30</a:t>
            </a:r>
            <a:r>
              <a:rPr lang="zh-TW" altLang="en-US" dirty="0" smtClean="0"/>
              <a:t>天文新知 </a:t>
            </a:r>
            <a:r>
              <a:rPr lang="en-US" altLang="zh-TW" dirty="0" smtClean="0"/>
              <a:t> </a:t>
            </a:r>
            <a:r>
              <a:rPr lang="zh-TW" altLang="en-US" dirty="0">
                <a:solidFill>
                  <a:schemeClr val="accent6"/>
                </a:solidFill>
              </a:rPr>
              <a:t>火星将要失去它最大的卫星，换来行星</a:t>
            </a:r>
            <a:r>
              <a:rPr lang="zh-TW" altLang="en-US" dirty="0" smtClean="0">
                <a:solidFill>
                  <a:schemeClr val="accent6"/>
                </a:solidFill>
              </a:rPr>
              <a:t>环</a:t>
            </a:r>
            <a:endParaRPr lang="en-US" altLang="zh-TW" dirty="0" smtClean="0">
              <a:solidFill>
                <a:schemeClr val="accent6"/>
              </a:solidFill>
            </a:endParaRPr>
          </a:p>
          <a:p>
            <a:pPr lvl="1"/>
            <a:r>
              <a:rPr lang="zh-TW" altLang="en-US" dirty="0" smtClean="0"/>
              <a:t>火星拥有两颗卫星，比较大的火卫一（佛伯斯，</a:t>
            </a:r>
            <a:r>
              <a:rPr lang="en-US" altLang="zh-TW" dirty="0" err="1" smtClean="0"/>
              <a:t>Phobos</a:t>
            </a:r>
            <a:r>
              <a:rPr lang="zh-TW" altLang="en-US" dirty="0" smtClean="0"/>
              <a:t>）和较小的火卫二（戴摩斯，</a:t>
            </a:r>
            <a:r>
              <a:rPr lang="en-US" altLang="zh-TW" dirty="0" err="1" smtClean="0"/>
              <a:t>Deimos</a:t>
            </a:r>
            <a:r>
              <a:rPr lang="zh-TW" altLang="en-US" dirty="0" smtClean="0"/>
              <a:t>）。</a:t>
            </a:r>
            <a:endParaRPr lang="en-US" altLang="zh-TW" dirty="0" smtClean="0"/>
          </a:p>
          <a:p>
            <a:pPr lvl="1"/>
            <a:r>
              <a:rPr lang="zh-TW" altLang="en-US" dirty="0" smtClean="0"/>
              <a:t>根据加州大学柏克莱分校（</a:t>
            </a:r>
            <a:r>
              <a:rPr lang="en-US" altLang="zh-TW" dirty="0" smtClean="0"/>
              <a:t>University of California, Berkeley</a:t>
            </a:r>
            <a:r>
              <a:rPr lang="zh-TW" altLang="en-US" dirty="0" smtClean="0"/>
              <a:t>）天文学家研究：火卫一正逐渐落往行星表面，但它最后并不会撞击火星表面，而是受到火星潮汐力影响而逐渐破碎，约在</a:t>
            </a:r>
            <a:r>
              <a:rPr lang="en-US" altLang="zh-TW" dirty="0" smtClean="0"/>
              <a:t>2000-4000</a:t>
            </a:r>
            <a:r>
              <a:rPr lang="zh-TW" altLang="en-US" dirty="0" smtClean="0"/>
              <a:t>万年内，碎片绕行火星而形成行星环，让火星加入木星、土星、天王星与海王星的有环行星俱乐部。而这个火星环约可存在</a:t>
            </a:r>
            <a:r>
              <a:rPr lang="en-US" altLang="zh-TW" dirty="0" smtClean="0"/>
              <a:t>100</a:t>
            </a:r>
            <a:r>
              <a:rPr lang="zh-TW" altLang="en-US" dirty="0" smtClean="0"/>
              <a:t>万至</a:t>
            </a:r>
            <a:r>
              <a:rPr lang="en-US" altLang="zh-TW" dirty="0" smtClean="0"/>
              <a:t>1</a:t>
            </a:r>
            <a:r>
              <a:rPr lang="zh-TW" altLang="en-US" dirty="0" smtClean="0"/>
              <a:t>亿年左右。火星最后只会仅存一颗卫星，火卫二。</a:t>
            </a:r>
            <a:endParaRPr lang="zh-TW" altLang="en-US" dirty="0"/>
          </a:p>
        </p:txBody>
      </p:sp>
      <p:pic>
        <p:nvPicPr>
          <p:cNvPr id="54274" name="Picture 2" descr="Mars could gain a ring in 10-20 million years when its moon Phobos is torn to shreds by Mars gravity. Image by Tushar Mittal using Celestia 2001-2010, Celestia Development Team.">
            <a:hlinkClick r:id="rId1"/>
          </p:cNvPr>
          <p:cNvPicPr>
            <a:picLocks noChangeAspect="1" noChangeArrowheads="1"/>
          </p:cNvPicPr>
          <p:nvPr/>
        </p:nvPicPr>
        <p:blipFill>
          <a:blip r:embed="rId2" cstate="screen"/>
          <a:srcRect/>
          <a:stretch>
            <a:fillRect/>
          </a:stretch>
        </p:blipFill>
        <p:spPr bwMode="auto">
          <a:xfrm>
            <a:off x="1187624" y="1340768"/>
            <a:ext cx="7143750" cy="4762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4274"/>
                                        </p:tgtEl>
                                        <p:attrNameLst>
                                          <p:attrName>style.visibility</p:attrName>
                                        </p:attrNameLst>
                                      </p:cBhvr>
                                      <p:to>
                                        <p:strVal val="visible"/>
                                      </p:to>
                                    </p:set>
                                    <p:anim to="" calcmode="lin" valueType="num">
                                      <p:cBhvr>
                                        <p:cTn id="7" dur="1" fill="hold"/>
                                        <p:tgtEl>
                                          <p:spTgt spid="54274"/>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lnSpcReduction="10000"/>
          </a:bodyPr>
          <a:lstStyle/>
          <a:p>
            <a:r>
              <a:rPr lang="zh-TW" altLang="en-US" dirty="0" smtClean="0"/>
              <a:t>如果火卫一是在距离火星中心</a:t>
            </a:r>
            <a:r>
              <a:rPr lang="en-US" altLang="zh-TW" dirty="0" smtClean="0"/>
              <a:t>1.2</a:t>
            </a:r>
            <a:r>
              <a:rPr lang="zh-TW" altLang="en-US" dirty="0" smtClean="0"/>
              <a:t>倍火星半径</a:t>
            </a:r>
            <a:r>
              <a:rPr lang="en-US" altLang="zh-TW" dirty="0" smtClean="0"/>
              <a:t>(</a:t>
            </a:r>
            <a:r>
              <a:rPr lang="zh-TW" altLang="en-US" dirty="0" smtClean="0"/>
              <a:t>距火星地表约</a:t>
            </a:r>
            <a:r>
              <a:rPr lang="en-US" altLang="zh-TW" dirty="0" smtClean="0"/>
              <a:t>680</a:t>
            </a:r>
            <a:r>
              <a:rPr lang="zh-TW" altLang="en-US" dirty="0" smtClean="0"/>
              <a:t>公里高</a:t>
            </a:r>
            <a:r>
              <a:rPr lang="en-US" altLang="zh-TW" dirty="0" smtClean="0"/>
              <a:t>)</a:t>
            </a:r>
            <a:r>
              <a:rPr lang="zh-TW" altLang="en-US" dirty="0" smtClean="0"/>
              <a:t>之处碎裂的话，</a:t>
            </a:r>
            <a:endParaRPr lang="en-US" altLang="zh-TW" dirty="0" smtClean="0"/>
          </a:p>
          <a:p>
            <a:pPr lvl="1"/>
            <a:r>
              <a:rPr lang="zh-TW" altLang="en-US" dirty="0" smtClean="0"/>
              <a:t>将形成一道非常窄的火星环，而其密度可与土星环中质量最大的那些光环相比。</a:t>
            </a:r>
            <a:endParaRPr lang="en-US" altLang="zh-TW" dirty="0" smtClean="0"/>
          </a:p>
          <a:p>
            <a:pPr lvl="1"/>
            <a:r>
              <a:rPr lang="zh-TW" altLang="en-US" dirty="0" smtClean="0"/>
              <a:t>这道环</a:t>
            </a:r>
            <a:r>
              <a:rPr lang="zh-TW" altLang="en-US" dirty="0"/>
              <a:t>将</a:t>
            </a:r>
            <a:r>
              <a:rPr lang="zh-TW" altLang="en-US" dirty="0" smtClean="0"/>
              <a:t>逐渐扩散而变宽，在几百万年间会抵达火星大气的顶层，届时将成为一道道流星划过火星天际，火星环因而开始流失物质。</a:t>
            </a:r>
            <a:endParaRPr lang="zh-TW" altLang="en-US" dirty="0" smtClean="0"/>
          </a:p>
          <a:p>
            <a:r>
              <a:rPr lang="zh-TW" altLang="en-US" dirty="0" smtClean="0"/>
              <a:t>如果火卫一在离火星比较远的地方分裂</a:t>
            </a:r>
            <a:endParaRPr lang="en-US" altLang="zh-TW" dirty="0" smtClean="0"/>
          </a:p>
          <a:p>
            <a:pPr lvl="1"/>
            <a:r>
              <a:rPr lang="zh-TW" altLang="en-US" dirty="0" smtClean="0"/>
              <a:t>火星环将可持续</a:t>
            </a:r>
            <a:r>
              <a:rPr lang="en-US" altLang="zh-TW" dirty="0" smtClean="0"/>
              <a:t>1</a:t>
            </a:r>
            <a:r>
              <a:rPr lang="zh-TW" altLang="en-US" dirty="0" smtClean="0"/>
              <a:t>亿年左右，才化做流星而消散。</a:t>
            </a:r>
            <a:endParaRPr lang="zh-TW" altLang="en-US" dirty="0" smtClean="0"/>
          </a:p>
          <a:p>
            <a:endParaRPr lang="zh-TW" alt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C/2013</a:t>
            </a:r>
            <a:r>
              <a:rPr lang="zh-TW" altLang="en-US" dirty="0" smtClean="0"/>
              <a:t> </a:t>
            </a:r>
            <a:r>
              <a:rPr lang="en-US" altLang="zh-TW" dirty="0" smtClean="0"/>
              <a:t>X1(</a:t>
            </a:r>
            <a:r>
              <a:rPr lang="en-US" altLang="zh-TW" dirty="0" err="1" smtClean="0"/>
              <a:t>PanSTARRS</a:t>
            </a:r>
            <a:r>
              <a:rPr lang="en-US" altLang="zh-TW" dirty="0" smtClean="0"/>
              <a:t>)</a:t>
            </a:r>
            <a:r>
              <a:rPr lang="zh-TW" altLang="en-US" dirty="0" smtClean="0"/>
              <a:t>和</a:t>
            </a:r>
            <a:r>
              <a:rPr lang="en-US" altLang="zh-TW" dirty="0" smtClean="0"/>
              <a:t>252P/LINEAR</a:t>
            </a:r>
            <a:r>
              <a:rPr lang="zh-TW" altLang="en-US" dirty="0" smtClean="0"/>
              <a:t> </a:t>
            </a:r>
            <a:r>
              <a:rPr lang="en-US" altLang="zh-TW" dirty="0" smtClean="0"/>
              <a:t>12</a:t>
            </a:r>
            <a:endParaRPr lang="zh-TW" altLang="en-US" dirty="0"/>
          </a:p>
        </p:txBody>
      </p:sp>
      <p:graphicFrame>
        <p:nvGraphicFramePr>
          <p:cNvPr id="4" name="表格 3"/>
          <p:cNvGraphicFramePr>
            <a:graphicFrameLocks noGrp="1"/>
          </p:cNvGraphicFramePr>
          <p:nvPr/>
        </p:nvGraphicFramePr>
        <p:xfrm>
          <a:off x="395536" y="2060843"/>
          <a:ext cx="8429468" cy="3816423"/>
        </p:xfrm>
        <a:graphic>
          <a:graphicData uri="http://schemas.openxmlformats.org/drawingml/2006/table">
            <a:tbl>
              <a:tblPr/>
              <a:tblGrid>
                <a:gridCol w="2521667"/>
                <a:gridCol w="815390"/>
                <a:gridCol w="1026787"/>
                <a:gridCol w="2480144"/>
                <a:gridCol w="1585480"/>
              </a:tblGrid>
              <a:tr h="293571">
                <a:tc>
                  <a:txBody>
                    <a:bodyPr/>
                    <a:lstStyle/>
                    <a:p>
                      <a:pPr algn="l" fontAlgn="ctr"/>
                      <a:r>
                        <a:rPr lang="en-US" sz="1400" b="0" i="0" u="none" strike="noStrike" dirty="0">
                          <a:solidFill>
                            <a:srgbClr val="000000"/>
                          </a:solidFill>
                          <a:latin typeface="新細明體"/>
                        </a:rPr>
                        <a:t>252P/LINEAR</a:t>
                      </a:r>
                      <a:endParaRPr lang="en-US" sz="1400" b="0" i="0" u="none" strike="noStrike" dirty="0">
                        <a:solidFill>
                          <a:srgbClr val="000000"/>
                        </a:solidFill>
                        <a:latin typeface="新細明體"/>
                      </a:endParaRPr>
                    </a:p>
                  </a:txBody>
                  <a:tcPr marL="11331" marR="11331" marT="11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lt1">
                        <a:hueOff val="0"/>
                        <a:satOff val="0"/>
                        <a:lumOff val="0"/>
                      </a:schemeClr>
                    </a:solidFill>
                  </a:tcPr>
                </a:tc>
                <a:tc>
                  <a:txBody>
                    <a:bodyPr/>
                    <a:lstStyle/>
                    <a:p>
                      <a:pPr algn="ctr" fontAlgn="ctr"/>
                      <a:r>
                        <a:rPr lang="en-US" altLang="zh-TW" sz="1400" b="0" i="0" u="none" strike="noStrike" dirty="0">
                          <a:solidFill>
                            <a:srgbClr val="000000"/>
                          </a:solidFill>
                          <a:latin typeface="新細明體"/>
                        </a:rPr>
                        <a:t>6.5</a:t>
                      </a:r>
                      <a:endParaRPr lang="en-US" altLang="zh-TW" sz="1400" b="0" i="0" u="none" strike="noStrike" dirty="0">
                        <a:solidFill>
                          <a:srgbClr val="000000"/>
                        </a:solidFill>
                        <a:latin typeface="新細明體"/>
                      </a:endParaRPr>
                    </a:p>
                  </a:txBody>
                  <a:tcPr marL="11331" marR="11331" marT="11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lt1">
                        <a:hueOff val="0"/>
                        <a:satOff val="0"/>
                        <a:lumOff val="0"/>
                      </a:schemeClr>
                    </a:solidFill>
                  </a:tcPr>
                </a:tc>
                <a:tc>
                  <a:txBody>
                    <a:bodyPr/>
                    <a:lstStyle/>
                    <a:p>
                      <a:pPr algn="ctr" fontAlgn="ctr"/>
                      <a:r>
                        <a:rPr lang="en-US" sz="1400" b="0" i="0" u="none" strike="noStrike" dirty="0">
                          <a:solidFill>
                            <a:srgbClr val="000000"/>
                          </a:solidFill>
                          <a:latin typeface="新細明體"/>
                        </a:rPr>
                        <a:t>fade</a:t>
                      </a:r>
                      <a:endParaRPr lang="en-US" sz="1400" b="0" i="0" u="none" strike="noStrike" dirty="0">
                        <a:solidFill>
                          <a:srgbClr val="000000"/>
                        </a:solidFill>
                        <a:latin typeface="新細明體"/>
                      </a:endParaRPr>
                    </a:p>
                  </a:txBody>
                  <a:tcPr marL="11331" marR="11331" marT="11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lt1">
                        <a:hueOff val="0"/>
                        <a:satOff val="0"/>
                        <a:lumOff val="0"/>
                      </a:schemeClr>
                    </a:solidFill>
                  </a:tcPr>
                </a:tc>
                <a:tc>
                  <a:txBody>
                    <a:bodyPr/>
                    <a:lstStyle/>
                    <a:p>
                      <a:pPr algn="l" fontAlgn="ctr"/>
                      <a:r>
                        <a:rPr lang="en-US" sz="1400" b="0" i="0" u="none" strike="noStrike" dirty="0">
                          <a:solidFill>
                            <a:srgbClr val="000000"/>
                          </a:solidFill>
                          <a:latin typeface="新細明體"/>
                        </a:rPr>
                        <a:t>65 N to 75 S   best morning</a:t>
                      </a:r>
                      <a:endParaRPr lang="en-US" sz="1400" b="0" i="0" u="none" strike="noStrike" dirty="0">
                        <a:solidFill>
                          <a:srgbClr val="000000"/>
                        </a:solidFill>
                        <a:latin typeface="新細明體"/>
                      </a:endParaRPr>
                    </a:p>
                  </a:txBody>
                  <a:tcPr marL="11331" marR="11331" marT="11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lt1">
                        <a:hueOff val="0"/>
                        <a:satOff val="0"/>
                        <a:lumOff val="0"/>
                      </a:schemeClr>
                    </a:solidFill>
                  </a:tcPr>
                </a:tc>
                <a:tc>
                  <a:txBody>
                    <a:bodyPr/>
                    <a:lstStyle/>
                    <a:p>
                      <a:pPr algn="l" fontAlgn="ctr"/>
                      <a:r>
                        <a:rPr lang="en-US" sz="1400" b="0" i="0" u="none" strike="noStrike">
                          <a:solidFill>
                            <a:srgbClr val="000000"/>
                          </a:solidFill>
                          <a:latin typeface="新細明體"/>
                        </a:rPr>
                        <a:t>2016 April</a:t>
                      </a:r>
                      <a:endParaRPr lang="en-US" sz="1400" b="0" i="0" u="none" strike="noStrike">
                        <a:solidFill>
                          <a:srgbClr val="000000"/>
                        </a:solidFill>
                        <a:latin typeface="新細明體"/>
                      </a:endParaRPr>
                    </a:p>
                  </a:txBody>
                  <a:tcPr marL="11331" marR="11331" marT="11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lt1">
                        <a:hueOff val="0"/>
                        <a:satOff val="0"/>
                        <a:lumOff val="0"/>
                      </a:schemeClr>
                    </a:solidFill>
                  </a:tcPr>
                </a:tc>
              </a:tr>
              <a:tr h="293571">
                <a:tc>
                  <a:txBody>
                    <a:bodyPr/>
                    <a:lstStyle/>
                    <a:p>
                      <a:pPr algn="l" fontAlgn="ctr"/>
                      <a:r>
                        <a:rPr lang="en-US" sz="1400" b="0" i="0" u="none" strike="noStrike">
                          <a:solidFill>
                            <a:srgbClr val="000000"/>
                          </a:solidFill>
                          <a:latin typeface="新細明體"/>
                        </a:rPr>
                        <a:t>PanSTARRS (2013 X1)</a:t>
                      </a:r>
                      <a:endParaRPr lang="en-US" sz="1400" b="0" i="0" u="none" strike="noStrike">
                        <a:solidFill>
                          <a:srgbClr val="000000"/>
                        </a:solidFill>
                        <a:latin typeface="新細明體"/>
                      </a:endParaRPr>
                    </a:p>
                  </a:txBody>
                  <a:tcPr marL="11331" marR="11331" marT="11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lt1">
                        <a:hueOff val="0"/>
                        <a:satOff val="0"/>
                        <a:lumOff val="0"/>
                      </a:schemeClr>
                    </a:solidFill>
                  </a:tcPr>
                </a:tc>
                <a:tc>
                  <a:txBody>
                    <a:bodyPr/>
                    <a:lstStyle/>
                    <a:p>
                      <a:pPr algn="ctr" fontAlgn="ctr"/>
                      <a:r>
                        <a:rPr lang="en-US" altLang="zh-TW" sz="1400" b="0" i="0" u="none" strike="noStrike">
                          <a:solidFill>
                            <a:srgbClr val="000000"/>
                          </a:solidFill>
                          <a:latin typeface="新細明體"/>
                        </a:rPr>
                        <a:t>7.5</a:t>
                      </a:r>
                      <a:endParaRPr lang="en-US" altLang="zh-TW" sz="1400" b="0" i="0" u="none" strike="noStrike">
                        <a:solidFill>
                          <a:srgbClr val="000000"/>
                        </a:solidFill>
                        <a:latin typeface="新細明體"/>
                      </a:endParaRPr>
                    </a:p>
                  </a:txBody>
                  <a:tcPr marL="11331" marR="11331" marT="11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lt1">
                        <a:hueOff val="0"/>
                        <a:satOff val="0"/>
                        <a:lumOff val="0"/>
                      </a:schemeClr>
                    </a:solidFill>
                  </a:tcPr>
                </a:tc>
                <a:tc>
                  <a:txBody>
                    <a:bodyPr/>
                    <a:lstStyle/>
                    <a:p>
                      <a:pPr algn="ctr" fontAlgn="ctr"/>
                      <a:r>
                        <a:rPr lang="en-US" sz="1400" b="0" i="0" u="none" strike="noStrike">
                          <a:solidFill>
                            <a:srgbClr val="000000"/>
                          </a:solidFill>
                          <a:latin typeface="新細明體"/>
                        </a:rPr>
                        <a:t>bright</a:t>
                      </a:r>
                      <a:endParaRPr lang="en-US" sz="1400" b="0" i="0" u="none" strike="noStrike">
                        <a:solidFill>
                          <a:srgbClr val="000000"/>
                        </a:solidFill>
                        <a:latin typeface="新細明體"/>
                      </a:endParaRPr>
                    </a:p>
                  </a:txBody>
                  <a:tcPr marL="11331" marR="11331" marT="11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lt1">
                        <a:hueOff val="0"/>
                        <a:satOff val="0"/>
                        <a:lumOff val="0"/>
                      </a:schemeClr>
                    </a:solidFill>
                  </a:tcPr>
                </a:tc>
                <a:tc>
                  <a:txBody>
                    <a:bodyPr/>
                    <a:lstStyle/>
                    <a:p>
                      <a:pPr algn="l" fontAlgn="ctr"/>
                      <a:r>
                        <a:rPr lang="en-US" sz="1400" b="0" i="0" u="none" strike="noStrike">
                          <a:solidFill>
                            <a:srgbClr val="000000"/>
                          </a:solidFill>
                          <a:latin typeface="新細明體"/>
                        </a:rPr>
                        <a:t>35 N to 70 S   morning</a:t>
                      </a:r>
                      <a:endParaRPr lang="en-US" sz="1400" b="0" i="0" u="none" strike="noStrike">
                        <a:solidFill>
                          <a:srgbClr val="000000"/>
                        </a:solidFill>
                        <a:latin typeface="新細明體"/>
                      </a:endParaRPr>
                    </a:p>
                  </a:txBody>
                  <a:tcPr marL="11331" marR="11331" marT="11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lt1">
                        <a:hueOff val="0"/>
                        <a:satOff val="0"/>
                        <a:lumOff val="0"/>
                      </a:schemeClr>
                    </a:solidFill>
                  </a:tcPr>
                </a:tc>
                <a:tc>
                  <a:txBody>
                    <a:bodyPr/>
                    <a:lstStyle/>
                    <a:p>
                      <a:pPr algn="l" fontAlgn="ctr"/>
                      <a:r>
                        <a:rPr lang="en-US" sz="1400" b="0" i="0" u="none" strike="noStrike">
                          <a:solidFill>
                            <a:srgbClr val="000000"/>
                          </a:solidFill>
                          <a:latin typeface="新細明體"/>
                        </a:rPr>
                        <a:t>2016 April</a:t>
                      </a:r>
                      <a:endParaRPr lang="en-US" sz="1400" b="0" i="0" u="none" strike="noStrike">
                        <a:solidFill>
                          <a:srgbClr val="000000"/>
                        </a:solidFill>
                        <a:latin typeface="新細明體"/>
                      </a:endParaRPr>
                    </a:p>
                  </a:txBody>
                  <a:tcPr marL="11331" marR="11331" marT="11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lt1">
                        <a:hueOff val="0"/>
                        <a:satOff val="0"/>
                        <a:lumOff val="0"/>
                      </a:schemeClr>
                    </a:solidFill>
                  </a:tcPr>
                </a:tc>
              </a:tr>
              <a:tr h="293571">
                <a:tc>
                  <a:txBody>
                    <a:bodyPr/>
                    <a:lstStyle/>
                    <a:p>
                      <a:pPr algn="l" fontAlgn="ctr"/>
                      <a:r>
                        <a:rPr lang="en-US" sz="1400" b="0" i="0" u="none" strike="noStrike">
                          <a:solidFill>
                            <a:srgbClr val="000000"/>
                          </a:solidFill>
                          <a:latin typeface="新細明體"/>
                        </a:rPr>
                        <a:t>PanSTARRS (2014 S2)</a:t>
                      </a:r>
                      <a:endParaRPr lang="en-US" sz="1400" b="0" i="0" u="none" strike="noStrike">
                        <a:solidFill>
                          <a:srgbClr val="000000"/>
                        </a:solidFill>
                        <a:latin typeface="新細明體"/>
                      </a:endParaRPr>
                    </a:p>
                  </a:txBody>
                  <a:tcPr marL="11331" marR="11331" marT="11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lt1">
                        <a:hueOff val="0"/>
                        <a:satOff val="0"/>
                        <a:lumOff val="0"/>
                      </a:schemeClr>
                    </a:solidFill>
                  </a:tcPr>
                </a:tc>
                <a:tc>
                  <a:txBody>
                    <a:bodyPr/>
                    <a:lstStyle/>
                    <a:p>
                      <a:pPr algn="ctr" fontAlgn="ctr"/>
                      <a:r>
                        <a:rPr lang="en-US" altLang="zh-TW" sz="1400" b="0" i="0" u="none" strike="noStrike">
                          <a:solidFill>
                            <a:srgbClr val="000000"/>
                          </a:solidFill>
                          <a:latin typeface="新細明體"/>
                        </a:rPr>
                        <a:t>10</a:t>
                      </a:r>
                      <a:endParaRPr lang="en-US" altLang="zh-TW" sz="1400" b="0" i="0" u="none" strike="noStrike">
                        <a:solidFill>
                          <a:srgbClr val="000000"/>
                        </a:solidFill>
                        <a:latin typeface="新細明體"/>
                      </a:endParaRPr>
                    </a:p>
                  </a:txBody>
                  <a:tcPr marL="11331" marR="11331" marT="11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lt1">
                        <a:hueOff val="0"/>
                        <a:satOff val="0"/>
                        <a:lumOff val="0"/>
                      </a:schemeClr>
                    </a:solidFill>
                  </a:tcPr>
                </a:tc>
                <a:tc>
                  <a:txBody>
                    <a:bodyPr/>
                    <a:lstStyle/>
                    <a:p>
                      <a:pPr algn="ctr" fontAlgn="ctr"/>
                      <a:r>
                        <a:rPr lang="en-US" sz="1400" b="0" i="0" u="none" strike="noStrike">
                          <a:solidFill>
                            <a:srgbClr val="000000"/>
                          </a:solidFill>
                          <a:latin typeface="新細明體"/>
                        </a:rPr>
                        <a:t>fade</a:t>
                      </a:r>
                      <a:endParaRPr lang="en-US" sz="1400" b="0" i="0" u="none" strike="noStrike">
                        <a:solidFill>
                          <a:srgbClr val="000000"/>
                        </a:solidFill>
                        <a:latin typeface="新細明體"/>
                      </a:endParaRPr>
                    </a:p>
                  </a:txBody>
                  <a:tcPr marL="11331" marR="11331" marT="11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lt1">
                        <a:hueOff val="0"/>
                        <a:satOff val="0"/>
                        <a:lumOff val="0"/>
                      </a:schemeClr>
                    </a:solidFill>
                  </a:tcPr>
                </a:tc>
                <a:tc>
                  <a:txBody>
                    <a:bodyPr/>
                    <a:lstStyle/>
                    <a:p>
                      <a:pPr algn="l" fontAlgn="ctr"/>
                      <a:r>
                        <a:rPr lang="en-US" sz="1400" b="0" i="0" u="none" strike="noStrike">
                          <a:solidFill>
                            <a:srgbClr val="000000"/>
                          </a:solidFill>
                          <a:latin typeface="新細明體"/>
                        </a:rPr>
                        <a:t>65 N to 15 S   all night</a:t>
                      </a:r>
                      <a:endParaRPr lang="en-US" sz="1400" b="0" i="0" u="none" strike="noStrike">
                        <a:solidFill>
                          <a:srgbClr val="000000"/>
                        </a:solidFill>
                        <a:latin typeface="新細明體"/>
                      </a:endParaRPr>
                    </a:p>
                  </a:txBody>
                  <a:tcPr marL="11331" marR="11331" marT="11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lt1">
                        <a:hueOff val="0"/>
                        <a:satOff val="0"/>
                        <a:lumOff val="0"/>
                      </a:schemeClr>
                    </a:solidFill>
                  </a:tcPr>
                </a:tc>
                <a:tc>
                  <a:txBody>
                    <a:bodyPr/>
                    <a:lstStyle/>
                    <a:p>
                      <a:pPr algn="l" fontAlgn="ctr"/>
                      <a:r>
                        <a:rPr lang="en-US" sz="1400" b="0" i="0" u="none" strike="noStrike">
                          <a:solidFill>
                            <a:srgbClr val="000000"/>
                          </a:solidFill>
                          <a:latin typeface="新細明體"/>
                        </a:rPr>
                        <a:t>2016 April</a:t>
                      </a:r>
                      <a:endParaRPr lang="en-US" sz="1400" b="0" i="0" u="none" strike="noStrike">
                        <a:solidFill>
                          <a:srgbClr val="000000"/>
                        </a:solidFill>
                        <a:latin typeface="新細明體"/>
                      </a:endParaRPr>
                    </a:p>
                  </a:txBody>
                  <a:tcPr marL="11331" marR="11331" marT="11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lt1">
                        <a:hueOff val="0"/>
                        <a:satOff val="0"/>
                        <a:lumOff val="0"/>
                      </a:schemeClr>
                    </a:solidFill>
                  </a:tcPr>
                </a:tc>
              </a:tr>
              <a:tr h="293571">
                <a:tc>
                  <a:txBody>
                    <a:bodyPr/>
                    <a:lstStyle/>
                    <a:p>
                      <a:pPr algn="l" fontAlgn="ctr"/>
                      <a:r>
                        <a:rPr lang="en-US" sz="1400" b="0" i="0" u="none" strike="noStrike">
                          <a:solidFill>
                            <a:srgbClr val="000000"/>
                          </a:solidFill>
                          <a:latin typeface="新細明體"/>
                        </a:rPr>
                        <a:t>Catalina (2013 US10)</a:t>
                      </a:r>
                      <a:endParaRPr lang="en-US" sz="1400" b="0" i="0" u="none" strike="noStrike">
                        <a:solidFill>
                          <a:srgbClr val="000000"/>
                        </a:solidFill>
                        <a:latin typeface="新細明體"/>
                      </a:endParaRPr>
                    </a:p>
                  </a:txBody>
                  <a:tcPr marL="11331" marR="11331" marT="11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lt1">
                        <a:hueOff val="0"/>
                        <a:satOff val="0"/>
                        <a:lumOff val="0"/>
                      </a:schemeClr>
                    </a:solidFill>
                  </a:tcPr>
                </a:tc>
                <a:tc>
                  <a:txBody>
                    <a:bodyPr/>
                    <a:lstStyle/>
                    <a:p>
                      <a:pPr algn="ctr" fontAlgn="ctr"/>
                      <a:r>
                        <a:rPr lang="en-US" altLang="zh-TW" sz="1400" b="0" i="0" u="none" strike="noStrike">
                          <a:solidFill>
                            <a:srgbClr val="000000"/>
                          </a:solidFill>
                          <a:latin typeface="新細明體"/>
                        </a:rPr>
                        <a:t>10.5</a:t>
                      </a:r>
                      <a:endParaRPr lang="en-US" altLang="zh-TW" sz="1400" b="0" i="0" u="none" strike="noStrike">
                        <a:solidFill>
                          <a:srgbClr val="000000"/>
                        </a:solidFill>
                        <a:latin typeface="新細明體"/>
                      </a:endParaRPr>
                    </a:p>
                  </a:txBody>
                  <a:tcPr marL="11331" marR="11331" marT="11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lt1">
                        <a:hueOff val="0"/>
                        <a:satOff val="0"/>
                        <a:lumOff val="0"/>
                      </a:schemeClr>
                    </a:solidFill>
                  </a:tcPr>
                </a:tc>
                <a:tc>
                  <a:txBody>
                    <a:bodyPr/>
                    <a:lstStyle/>
                    <a:p>
                      <a:pPr algn="ctr" fontAlgn="ctr"/>
                      <a:r>
                        <a:rPr lang="en-US" sz="1400" b="0" i="0" u="none" strike="noStrike">
                          <a:solidFill>
                            <a:srgbClr val="000000"/>
                          </a:solidFill>
                          <a:latin typeface="新細明體"/>
                        </a:rPr>
                        <a:t>fade</a:t>
                      </a:r>
                      <a:endParaRPr lang="en-US" sz="1400" b="0" i="0" u="none" strike="noStrike">
                        <a:solidFill>
                          <a:srgbClr val="000000"/>
                        </a:solidFill>
                        <a:latin typeface="新細明體"/>
                      </a:endParaRPr>
                    </a:p>
                  </a:txBody>
                  <a:tcPr marL="11331" marR="11331" marT="11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lt1">
                        <a:hueOff val="0"/>
                        <a:satOff val="0"/>
                        <a:lumOff val="0"/>
                      </a:schemeClr>
                    </a:solidFill>
                  </a:tcPr>
                </a:tc>
                <a:tc>
                  <a:txBody>
                    <a:bodyPr/>
                    <a:lstStyle/>
                    <a:p>
                      <a:pPr algn="l" fontAlgn="ctr"/>
                      <a:r>
                        <a:rPr lang="en-US" sz="1400" b="0" i="0" u="none" strike="noStrike">
                          <a:solidFill>
                            <a:srgbClr val="000000"/>
                          </a:solidFill>
                          <a:latin typeface="新細明體"/>
                        </a:rPr>
                        <a:t>65 N to  0 S   evening</a:t>
                      </a:r>
                      <a:endParaRPr lang="en-US" sz="1400" b="0" i="0" u="none" strike="noStrike">
                        <a:solidFill>
                          <a:srgbClr val="000000"/>
                        </a:solidFill>
                        <a:latin typeface="新細明體"/>
                      </a:endParaRPr>
                    </a:p>
                  </a:txBody>
                  <a:tcPr marL="11331" marR="11331" marT="11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lt1">
                        <a:hueOff val="0"/>
                        <a:satOff val="0"/>
                        <a:lumOff val="0"/>
                      </a:schemeClr>
                    </a:solidFill>
                  </a:tcPr>
                </a:tc>
                <a:tc>
                  <a:txBody>
                    <a:bodyPr/>
                    <a:lstStyle/>
                    <a:p>
                      <a:pPr algn="l" fontAlgn="ctr"/>
                      <a:r>
                        <a:rPr lang="en-US" sz="1400" b="0" i="0" u="none" strike="noStrike">
                          <a:solidFill>
                            <a:srgbClr val="000000"/>
                          </a:solidFill>
                          <a:latin typeface="新細明體"/>
                        </a:rPr>
                        <a:t>2016 April</a:t>
                      </a:r>
                      <a:endParaRPr lang="en-US" sz="1400" b="0" i="0" u="none" strike="noStrike">
                        <a:solidFill>
                          <a:srgbClr val="000000"/>
                        </a:solidFill>
                        <a:latin typeface="新細明體"/>
                      </a:endParaRPr>
                    </a:p>
                  </a:txBody>
                  <a:tcPr marL="11331" marR="11331" marT="11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lt1">
                        <a:hueOff val="0"/>
                        <a:satOff val="0"/>
                        <a:lumOff val="0"/>
                      </a:schemeClr>
                    </a:solidFill>
                  </a:tcPr>
                </a:tc>
              </a:tr>
              <a:tr h="293571">
                <a:tc>
                  <a:txBody>
                    <a:bodyPr/>
                    <a:lstStyle/>
                    <a:p>
                      <a:pPr algn="l" fontAlgn="ctr"/>
                      <a:r>
                        <a:rPr lang="en-US" sz="1400" b="0" i="0" u="none" strike="noStrike">
                          <a:solidFill>
                            <a:srgbClr val="000000"/>
                          </a:solidFill>
                          <a:latin typeface="新細明體"/>
                        </a:rPr>
                        <a:t>81P/Wild</a:t>
                      </a:r>
                      <a:endParaRPr lang="en-US" sz="1400" b="0" i="0" u="none" strike="noStrike">
                        <a:solidFill>
                          <a:srgbClr val="000000"/>
                        </a:solidFill>
                        <a:latin typeface="新細明體"/>
                      </a:endParaRPr>
                    </a:p>
                  </a:txBody>
                  <a:tcPr marL="11331" marR="11331" marT="11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lt1">
                        <a:hueOff val="0"/>
                        <a:satOff val="0"/>
                        <a:lumOff val="0"/>
                      </a:schemeClr>
                    </a:solidFill>
                  </a:tcPr>
                </a:tc>
                <a:tc>
                  <a:txBody>
                    <a:bodyPr/>
                    <a:lstStyle/>
                    <a:p>
                      <a:pPr algn="ctr" fontAlgn="ctr"/>
                      <a:r>
                        <a:rPr lang="en-US" altLang="zh-TW" sz="1400" b="0" i="0" u="none" strike="noStrike">
                          <a:solidFill>
                            <a:srgbClr val="000000"/>
                          </a:solidFill>
                          <a:latin typeface="新細明體"/>
                        </a:rPr>
                        <a:t>11.5</a:t>
                      </a:r>
                      <a:endParaRPr lang="en-US" altLang="zh-TW" sz="1400" b="0" i="0" u="none" strike="noStrike">
                        <a:solidFill>
                          <a:srgbClr val="000000"/>
                        </a:solidFill>
                        <a:latin typeface="新細明體"/>
                      </a:endParaRPr>
                    </a:p>
                  </a:txBody>
                  <a:tcPr marL="11331" marR="11331" marT="11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lt1">
                        <a:hueOff val="0"/>
                        <a:satOff val="0"/>
                        <a:lumOff val="0"/>
                      </a:schemeClr>
                    </a:solidFill>
                  </a:tcPr>
                </a:tc>
                <a:tc>
                  <a:txBody>
                    <a:bodyPr/>
                    <a:lstStyle/>
                    <a:p>
                      <a:pPr algn="ctr" fontAlgn="ctr"/>
                      <a:r>
                        <a:rPr lang="en-US" sz="1400" b="0" i="0" u="none" strike="noStrike">
                          <a:solidFill>
                            <a:srgbClr val="000000"/>
                          </a:solidFill>
                          <a:latin typeface="新細明體"/>
                        </a:rPr>
                        <a:t>bright</a:t>
                      </a:r>
                      <a:endParaRPr lang="en-US" sz="1400" b="0" i="0" u="none" strike="noStrike">
                        <a:solidFill>
                          <a:srgbClr val="000000"/>
                        </a:solidFill>
                        <a:latin typeface="新細明體"/>
                      </a:endParaRPr>
                    </a:p>
                  </a:txBody>
                  <a:tcPr marL="11331" marR="11331" marT="11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lt1">
                        <a:hueOff val="0"/>
                        <a:satOff val="0"/>
                        <a:lumOff val="0"/>
                      </a:schemeClr>
                    </a:solidFill>
                  </a:tcPr>
                </a:tc>
                <a:tc>
                  <a:txBody>
                    <a:bodyPr/>
                    <a:lstStyle/>
                    <a:p>
                      <a:pPr algn="l" fontAlgn="ctr"/>
                      <a:r>
                        <a:rPr lang="en-US" sz="1400" b="0" i="0" u="none" strike="noStrike">
                          <a:solidFill>
                            <a:srgbClr val="000000"/>
                          </a:solidFill>
                          <a:latin typeface="新細明體"/>
                        </a:rPr>
                        <a:t>60 N to 40 S   evening</a:t>
                      </a:r>
                      <a:endParaRPr lang="en-US" sz="1400" b="0" i="0" u="none" strike="noStrike">
                        <a:solidFill>
                          <a:srgbClr val="000000"/>
                        </a:solidFill>
                        <a:latin typeface="新細明體"/>
                      </a:endParaRPr>
                    </a:p>
                  </a:txBody>
                  <a:tcPr marL="11331" marR="11331" marT="11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lt1">
                        <a:hueOff val="0"/>
                        <a:satOff val="0"/>
                        <a:lumOff val="0"/>
                      </a:schemeClr>
                    </a:solidFill>
                  </a:tcPr>
                </a:tc>
                <a:tc>
                  <a:txBody>
                    <a:bodyPr/>
                    <a:lstStyle/>
                    <a:p>
                      <a:pPr algn="l" fontAlgn="ctr"/>
                      <a:r>
                        <a:rPr lang="en-US" sz="1400" b="0" i="0" u="none" strike="noStrike">
                          <a:solidFill>
                            <a:srgbClr val="000000"/>
                          </a:solidFill>
                          <a:latin typeface="新細明體"/>
                        </a:rPr>
                        <a:t>2016 April</a:t>
                      </a:r>
                      <a:endParaRPr lang="en-US" sz="1400" b="0" i="0" u="none" strike="noStrike">
                        <a:solidFill>
                          <a:srgbClr val="000000"/>
                        </a:solidFill>
                        <a:latin typeface="新細明體"/>
                      </a:endParaRPr>
                    </a:p>
                  </a:txBody>
                  <a:tcPr marL="11331" marR="11331" marT="11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lt1">
                        <a:hueOff val="0"/>
                        <a:satOff val="0"/>
                        <a:lumOff val="0"/>
                      </a:schemeClr>
                    </a:solidFill>
                  </a:tcPr>
                </a:tc>
              </a:tr>
              <a:tr h="293571">
                <a:tc>
                  <a:txBody>
                    <a:bodyPr/>
                    <a:lstStyle/>
                    <a:p>
                      <a:pPr algn="l" fontAlgn="ctr"/>
                      <a:r>
                        <a:rPr lang="en-US" sz="1400" b="0" i="0" u="none" strike="noStrike">
                          <a:solidFill>
                            <a:srgbClr val="000000"/>
                          </a:solidFill>
                          <a:latin typeface="新細明體"/>
                        </a:rPr>
                        <a:t>PanSTARRS (2014 W2)</a:t>
                      </a:r>
                      <a:endParaRPr lang="en-US" sz="1400" b="0" i="0" u="none" strike="noStrike">
                        <a:solidFill>
                          <a:srgbClr val="000000"/>
                        </a:solidFill>
                        <a:latin typeface="新細明體"/>
                      </a:endParaRPr>
                    </a:p>
                  </a:txBody>
                  <a:tcPr marL="11331" marR="11331" marT="11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lt1">
                        <a:hueOff val="0"/>
                        <a:satOff val="0"/>
                        <a:lumOff val="0"/>
                      </a:schemeClr>
                    </a:solidFill>
                  </a:tcPr>
                </a:tc>
                <a:tc>
                  <a:txBody>
                    <a:bodyPr/>
                    <a:lstStyle/>
                    <a:p>
                      <a:pPr algn="ctr" fontAlgn="ctr"/>
                      <a:r>
                        <a:rPr lang="en-US" altLang="zh-TW" sz="1400" b="0" i="0" u="none" strike="noStrike">
                          <a:solidFill>
                            <a:srgbClr val="000000"/>
                          </a:solidFill>
                          <a:latin typeface="新細明體"/>
                        </a:rPr>
                        <a:t>12</a:t>
                      </a:r>
                      <a:endParaRPr lang="en-US" altLang="zh-TW" sz="1400" b="0" i="0" u="none" strike="noStrike">
                        <a:solidFill>
                          <a:srgbClr val="000000"/>
                        </a:solidFill>
                        <a:latin typeface="新細明體"/>
                      </a:endParaRPr>
                    </a:p>
                  </a:txBody>
                  <a:tcPr marL="11331" marR="11331" marT="11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lt1">
                        <a:hueOff val="0"/>
                        <a:satOff val="0"/>
                        <a:lumOff val="0"/>
                      </a:schemeClr>
                    </a:solidFill>
                  </a:tcPr>
                </a:tc>
                <a:tc>
                  <a:txBody>
                    <a:bodyPr/>
                    <a:lstStyle/>
                    <a:p>
                      <a:pPr algn="ctr" fontAlgn="ctr"/>
                      <a:r>
                        <a:rPr lang="en-US" sz="1400" b="0" i="0" u="none" strike="noStrike">
                          <a:solidFill>
                            <a:srgbClr val="000000"/>
                          </a:solidFill>
                          <a:latin typeface="新細明體"/>
                        </a:rPr>
                        <a:t>steady</a:t>
                      </a:r>
                      <a:endParaRPr lang="en-US" sz="1400" b="0" i="0" u="none" strike="noStrike">
                        <a:solidFill>
                          <a:srgbClr val="000000"/>
                        </a:solidFill>
                        <a:latin typeface="新細明體"/>
                      </a:endParaRPr>
                    </a:p>
                  </a:txBody>
                  <a:tcPr marL="11331" marR="11331" marT="11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lt1">
                        <a:hueOff val="0"/>
                        <a:satOff val="0"/>
                        <a:lumOff val="0"/>
                      </a:schemeClr>
                    </a:solidFill>
                  </a:tcPr>
                </a:tc>
                <a:tc>
                  <a:txBody>
                    <a:bodyPr/>
                    <a:lstStyle/>
                    <a:p>
                      <a:pPr algn="l" fontAlgn="ctr"/>
                      <a:r>
                        <a:rPr lang="en-US" sz="1400" b="0" i="0" u="none" strike="noStrike">
                          <a:solidFill>
                            <a:srgbClr val="000000"/>
                          </a:solidFill>
                          <a:latin typeface="新細明體"/>
                        </a:rPr>
                        <a:t>65 N to 10 N   all night</a:t>
                      </a:r>
                      <a:endParaRPr lang="en-US" sz="1400" b="0" i="0" u="none" strike="noStrike">
                        <a:solidFill>
                          <a:srgbClr val="000000"/>
                        </a:solidFill>
                        <a:latin typeface="新細明體"/>
                      </a:endParaRPr>
                    </a:p>
                  </a:txBody>
                  <a:tcPr marL="11331" marR="11331" marT="11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lt1">
                        <a:hueOff val="0"/>
                        <a:satOff val="0"/>
                        <a:lumOff val="0"/>
                      </a:schemeClr>
                    </a:solidFill>
                  </a:tcPr>
                </a:tc>
                <a:tc>
                  <a:txBody>
                    <a:bodyPr/>
                    <a:lstStyle/>
                    <a:p>
                      <a:pPr algn="l" fontAlgn="ctr"/>
                      <a:r>
                        <a:rPr lang="en-US" sz="1400" b="0" i="0" u="none" strike="noStrike">
                          <a:solidFill>
                            <a:srgbClr val="000000"/>
                          </a:solidFill>
                          <a:latin typeface="新細明體"/>
                        </a:rPr>
                        <a:t>2016 April</a:t>
                      </a:r>
                      <a:endParaRPr lang="en-US" sz="1400" b="0" i="0" u="none" strike="noStrike">
                        <a:solidFill>
                          <a:srgbClr val="000000"/>
                        </a:solidFill>
                        <a:latin typeface="新細明體"/>
                      </a:endParaRPr>
                    </a:p>
                  </a:txBody>
                  <a:tcPr marL="11331" marR="11331" marT="11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lt1">
                        <a:hueOff val="0"/>
                        <a:satOff val="0"/>
                        <a:lumOff val="0"/>
                      </a:schemeClr>
                    </a:solidFill>
                  </a:tcPr>
                </a:tc>
              </a:tr>
              <a:tr h="293571">
                <a:tc>
                  <a:txBody>
                    <a:bodyPr/>
                    <a:lstStyle/>
                    <a:p>
                      <a:pPr algn="l" fontAlgn="ctr"/>
                      <a:r>
                        <a:rPr lang="en-US" sz="1400" b="0" i="0" u="none" strike="noStrike">
                          <a:solidFill>
                            <a:srgbClr val="000000"/>
                          </a:solidFill>
                          <a:latin typeface="新細明體"/>
                        </a:rPr>
                        <a:t>104P/Kowal</a:t>
                      </a:r>
                      <a:endParaRPr lang="en-US" sz="1400" b="0" i="0" u="none" strike="noStrike">
                        <a:solidFill>
                          <a:srgbClr val="000000"/>
                        </a:solidFill>
                        <a:latin typeface="新細明體"/>
                      </a:endParaRPr>
                    </a:p>
                  </a:txBody>
                  <a:tcPr marL="11331" marR="11331" marT="11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lt1">
                        <a:hueOff val="0"/>
                        <a:satOff val="0"/>
                        <a:lumOff val="0"/>
                      </a:schemeClr>
                    </a:solidFill>
                  </a:tcPr>
                </a:tc>
                <a:tc>
                  <a:txBody>
                    <a:bodyPr/>
                    <a:lstStyle/>
                    <a:p>
                      <a:pPr algn="ctr" fontAlgn="ctr"/>
                      <a:r>
                        <a:rPr lang="en-US" altLang="zh-TW" sz="1400" b="0" i="0" u="none" strike="noStrike">
                          <a:solidFill>
                            <a:srgbClr val="000000"/>
                          </a:solidFill>
                          <a:latin typeface="新細明體"/>
                        </a:rPr>
                        <a:t>12.5</a:t>
                      </a:r>
                      <a:endParaRPr lang="en-US" altLang="zh-TW" sz="1400" b="0" i="0" u="none" strike="noStrike">
                        <a:solidFill>
                          <a:srgbClr val="000000"/>
                        </a:solidFill>
                        <a:latin typeface="新細明體"/>
                      </a:endParaRPr>
                    </a:p>
                  </a:txBody>
                  <a:tcPr marL="11331" marR="11331" marT="11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lt1">
                        <a:hueOff val="0"/>
                        <a:satOff val="0"/>
                        <a:lumOff val="0"/>
                      </a:schemeClr>
                    </a:solidFill>
                  </a:tcPr>
                </a:tc>
                <a:tc>
                  <a:txBody>
                    <a:bodyPr/>
                    <a:lstStyle/>
                    <a:p>
                      <a:pPr algn="ctr" fontAlgn="ctr"/>
                      <a:r>
                        <a:rPr lang="en-US" sz="1400" b="0" i="0" u="none" strike="noStrike">
                          <a:solidFill>
                            <a:srgbClr val="000000"/>
                          </a:solidFill>
                          <a:latin typeface="新細明體"/>
                        </a:rPr>
                        <a:t>steady</a:t>
                      </a:r>
                      <a:endParaRPr lang="en-US" sz="1400" b="0" i="0" u="none" strike="noStrike">
                        <a:solidFill>
                          <a:srgbClr val="000000"/>
                        </a:solidFill>
                        <a:latin typeface="新細明體"/>
                      </a:endParaRPr>
                    </a:p>
                  </a:txBody>
                  <a:tcPr marL="11331" marR="11331" marT="11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lt1">
                        <a:hueOff val="0"/>
                        <a:satOff val="0"/>
                        <a:lumOff val="0"/>
                      </a:schemeClr>
                    </a:solidFill>
                  </a:tcPr>
                </a:tc>
                <a:tc>
                  <a:txBody>
                    <a:bodyPr/>
                    <a:lstStyle/>
                    <a:p>
                      <a:pPr algn="l" fontAlgn="ctr"/>
                      <a:r>
                        <a:rPr lang="en-US" sz="1400" b="0" i="0" u="none" strike="noStrike">
                          <a:solidFill>
                            <a:srgbClr val="000000"/>
                          </a:solidFill>
                          <a:latin typeface="新細明體"/>
                        </a:rPr>
                        <a:t>Poor elongation</a:t>
                      </a:r>
                      <a:endParaRPr lang="en-US" sz="1400" b="0" i="0" u="none" strike="noStrike">
                        <a:solidFill>
                          <a:srgbClr val="000000"/>
                        </a:solidFill>
                        <a:latin typeface="新細明體"/>
                      </a:endParaRPr>
                    </a:p>
                  </a:txBody>
                  <a:tcPr marL="11331" marR="11331" marT="11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lt1">
                        <a:hueOff val="0"/>
                        <a:satOff val="0"/>
                        <a:lumOff val="0"/>
                      </a:schemeClr>
                    </a:solidFill>
                  </a:tcPr>
                </a:tc>
                <a:tc>
                  <a:txBody>
                    <a:bodyPr/>
                    <a:lstStyle/>
                    <a:p>
                      <a:pPr algn="l" fontAlgn="ctr"/>
                      <a:r>
                        <a:rPr lang="en-US" sz="1400" b="0" i="0" u="none" strike="noStrike">
                          <a:solidFill>
                            <a:srgbClr val="000000"/>
                          </a:solidFill>
                          <a:latin typeface="新細明體"/>
                        </a:rPr>
                        <a:t>Not yet observed</a:t>
                      </a:r>
                      <a:endParaRPr lang="en-US" sz="1400" b="0" i="0" u="none" strike="noStrike">
                        <a:solidFill>
                          <a:srgbClr val="000000"/>
                        </a:solidFill>
                        <a:latin typeface="新細明體"/>
                      </a:endParaRPr>
                    </a:p>
                  </a:txBody>
                  <a:tcPr marL="11331" marR="11331" marT="11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lt1">
                        <a:hueOff val="0"/>
                        <a:satOff val="0"/>
                        <a:lumOff val="0"/>
                      </a:schemeClr>
                    </a:solidFill>
                  </a:tcPr>
                </a:tc>
              </a:tr>
              <a:tr h="293571">
                <a:tc>
                  <a:txBody>
                    <a:bodyPr/>
                    <a:lstStyle/>
                    <a:p>
                      <a:pPr algn="l" fontAlgn="ctr"/>
                      <a:r>
                        <a:rPr lang="en-US" sz="1400" b="0" i="0" u="none" strike="noStrike">
                          <a:solidFill>
                            <a:srgbClr val="000000"/>
                          </a:solidFill>
                          <a:latin typeface="新細明體"/>
                        </a:rPr>
                        <a:t>Spacewatch (2011 KP36)</a:t>
                      </a:r>
                      <a:endParaRPr lang="en-US" sz="1400" b="0" i="0" u="none" strike="noStrike">
                        <a:solidFill>
                          <a:srgbClr val="000000"/>
                        </a:solidFill>
                        <a:latin typeface="新細明體"/>
                      </a:endParaRPr>
                    </a:p>
                  </a:txBody>
                  <a:tcPr marL="11331" marR="11331" marT="11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lt1">
                        <a:hueOff val="0"/>
                        <a:satOff val="0"/>
                        <a:lumOff val="0"/>
                      </a:schemeClr>
                    </a:solidFill>
                  </a:tcPr>
                </a:tc>
                <a:tc>
                  <a:txBody>
                    <a:bodyPr/>
                    <a:lstStyle/>
                    <a:p>
                      <a:pPr algn="ctr" fontAlgn="ctr"/>
                      <a:r>
                        <a:rPr lang="en-US" altLang="zh-TW" sz="1400" b="0" i="0" u="none" strike="noStrike">
                          <a:solidFill>
                            <a:srgbClr val="000000"/>
                          </a:solidFill>
                          <a:latin typeface="新細明體"/>
                        </a:rPr>
                        <a:t>13</a:t>
                      </a:r>
                      <a:endParaRPr lang="en-US" altLang="zh-TW" sz="1400" b="0" i="0" u="none" strike="noStrike">
                        <a:solidFill>
                          <a:srgbClr val="000000"/>
                        </a:solidFill>
                        <a:latin typeface="新細明體"/>
                      </a:endParaRPr>
                    </a:p>
                  </a:txBody>
                  <a:tcPr marL="11331" marR="11331" marT="11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lt1">
                        <a:hueOff val="0"/>
                        <a:satOff val="0"/>
                        <a:lumOff val="0"/>
                      </a:schemeClr>
                    </a:solidFill>
                  </a:tcPr>
                </a:tc>
                <a:tc>
                  <a:txBody>
                    <a:bodyPr/>
                    <a:lstStyle/>
                    <a:p>
                      <a:pPr algn="ctr" fontAlgn="ctr"/>
                      <a:r>
                        <a:rPr lang="en-US" sz="1400" b="0" i="0" u="none" strike="noStrike">
                          <a:solidFill>
                            <a:srgbClr val="000000"/>
                          </a:solidFill>
                          <a:latin typeface="新細明體"/>
                        </a:rPr>
                        <a:t>steady</a:t>
                      </a:r>
                      <a:endParaRPr lang="en-US" sz="1400" b="0" i="0" u="none" strike="noStrike">
                        <a:solidFill>
                          <a:srgbClr val="000000"/>
                        </a:solidFill>
                        <a:latin typeface="新細明體"/>
                      </a:endParaRPr>
                    </a:p>
                  </a:txBody>
                  <a:tcPr marL="11331" marR="11331" marT="11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lt1">
                        <a:hueOff val="0"/>
                        <a:satOff val="0"/>
                        <a:lumOff val="0"/>
                      </a:schemeClr>
                    </a:solidFill>
                  </a:tcPr>
                </a:tc>
                <a:tc>
                  <a:txBody>
                    <a:bodyPr/>
                    <a:lstStyle/>
                    <a:p>
                      <a:pPr algn="l" fontAlgn="ctr"/>
                      <a:r>
                        <a:rPr lang="en-US" sz="1400" b="0" i="0" u="none" strike="noStrike">
                          <a:solidFill>
                            <a:srgbClr val="000000"/>
                          </a:solidFill>
                          <a:latin typeface="新細明體"/>
                        </a:rPr>
                        <a:t>Poor elongation</a:t>
                      </a:r>
                      <a:endParaRPr lang="en-US" sz="1400" b="0" i="0" u="none" strike="noStrike">
                        <a:solidFill>
                          <a:srgbClr val="000000"/>
                        </a:solidFill>
                        <a:latin typeface="新細明體"/>
                      </a:endParaRPr>
                    </a:p>
                  </a:txBody>
                  <a:tcPr marL="11331" marR="11331" marT="11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lt1">
                        <a:hueOff val="0"/>
                        <a:satOff val="0"/>
                        <a:lumOff val="0"/>
                      </a:schemeClr>
                    </a:solidFill>
                  </a:tcPr>
                </a:tc>
                <a:tc>
                  <a:txBody>
                    <a:bodyPr/>
                    <a:lstStyle/>
                    <a:p>
                      <a:pPr algn="l" fontAlgn="ctr"/>
                      <a:r>
                        <a:rPr lang="en-US" sz="1400" b="0" i="0" u="none" strike="noStrike">
                          <a:solidFill>
                            <a:srgbClr val="000000"/>
                          </a:solidFill>
                          <a:latin typeface="新細明體"/>
                        </a:rPr>
                        <a:t>2015 September</a:t>
                      </a:r>
                      <a:endParaRPr lang="en-US" sz="1400" b="0" i="0" u="none" strike="noStrike">
                        <a:solidFill>
                          <a:srgbClr val="000000"/>
                        </a:solidFill>
                        <a:latin typeface="新細明體"/>
                      </a:endParaRPr>
                    </a:p>
                  </a:txBody>
                  <a:tcPr marL="11331" marR="11331" marT="11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lt1">
                        <a:hueOff val="0"/>
                        <a:satOff val="0"/>
                        <a:lumOff val="0"/>
                      </a:schemeClr>
                    </a:solidFill>
                  </a:tcPr>
                </a:tc>
              </a:tr>
              <a:tr h="293571">
                <a:tc>
                  <a:txBody>
                    <a:bodyPr/>
                    <a:lstStyle/>
                    <a:p>
                      <a:pPr algn="l" fontAlgn="ctr"/>
                      <a:r>
                        <a:rPr lang="en-US" sz="1400" b="0" i="0" u="none" strike="noStrike">
                          <a:solidFill>
                            <a:srgbClr val="000000"/>
                          </a:solidFill>
                          <a:latin typeface="新細明體"/>
                        </a:rPr>
                        <a:t>116P/Wild</a:t>
                      </a:r>
                      <a:endParaRPr lang="en-US" sz="1400" b="0" i="0" u="none" strike="noStrike">
                        <a:solidFill>
                          <a:srgbClr val="000000"/>
                        </a:solidFill>
                        <a:latin typeface="新細明體"/>
                      </a:endParaRPr>
                    </a:p>
                  </a:txBody>
                  <a:tcPr marL="11331" marR="11331" marT="11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lt1">
                        <a:hueOff val="0"/>
                        <a:satOff val="0"/>
                        <a:lumOff val="0"/>
                      </a:schemeClr>
                    </a:solidFill>
                  </a:tcPr>
                </a:tc>
                <a:tc>
                  <a:txBody>
                    <a:bodyPr/>
                    <a:lstStyle/>
                    <a:p>
                      <a:pPr algn="ctr" fontAlgn="ctr"/>
                      <a:r>
                        <a:rPr lang="en-US" altLang="zh-TW" sz="1400" b="0" i="0" u="none" strike="noStrike">
                          <a:solidFill>
                            <a:srgbClr val="000000"/>
                          </a:solidFill>
                          <a:latin typeface="新細明體"/>
                        </a:rPr>
                        <a:t>13</a:t>
                      </a:r>
                      <a:endParaRPr lang="en-US" altLang="zh-TW" sz="1400" b="0" i="0" u="none" strike="noStrike">
                        <a:solidFill>
                          <a:srgbClr val="000000"/>
                        </a:solidFill>
                        <a:latin typeface="新細明體"/>
                      </a:endParaRPr>
                    </a:p>
                  </a:txBody>
                  <a:tcPr marL="11331" marR="11331" marT="11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lt1">
                        <a:hueOff val="0"/>
                        <a:satOff val="0"/>
                        <a:lumOff val="0"/>
                      </a:schemeClr>
                    </a:solidFill>
                  </a:tcPr>
                </a:tc>
                <a:tc>
                  <a:txBody>
                    <a:bodyPr/>
                    <a:lstStyle/>
                    <a:p>
                      <a:pPr algn="ctr" fontAlgn="ctr"/>
                      <a:r>
                        <a:rPr lang="en-US" sz="1400" b="0" i="0" u="none" strike="noStrike">
                          <a:solidFill>
                            <a:srgbClr val="000000"/>
                          </a:solidFill>
                          <a:latin typeface="新細明體"/>
                        </a:rPr>
                        <a:t>steady</a:t>
                      </a:r>
                      <a:endParaRPr lang="en-US" sz="1400" b="0" i="0" u="none" strike="noStrike">
                        <a:solidFill>
                          <a:srgbClr val="000000"/>
                        </a:solidFill>
                        <a:latin typeface="新細明體"/>
                      </a:endParaRPr>
                    </a:p>
                  </a:txBody>
                  <a:tcPr marL="11331" marR="11331" marT="11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lt1">
                        <a:hueOff val="0"/>
                        <a:satOff val="0"/>
                        <a:lumOff val="0"/>
                      </a:schemeClr>
                    </a:solidFill>
                  </a:tcPr>
                </a:tc>
                <a:tc>
                  <a:txBody>
                    <a:bodyPr/>
                    <a:lstStyle/>
                    <a:p>
                      <a:pPr algn="l" fontAlgn="ctr"/>
                      <a:r>
                        <a:rPr lang="en-US" sz="1400" b="0" i="0" u="none" strike="noStrike">
                          <a:solidFill>
                            <a:srgbClr val="000000"/>
                          </a:solidFill>
                          <a:latin typeface="新細明體"/>
                        </a:rPr>
                        <a:t>35 N to 80 S   best morning</a:t>
                      </a:r>
                      <a:endParaRPr lang="en-US" sz="1400" b="0" i="0" u="none" strike="noStrike">
                        <a:solidFill>
                          <a:srgbClr val="000000"/>
                        </a:solidFill>
                        <a:latin typeface="新細明體"/>
                      </a:endParaRPr>
                    </a:p>
                  </a:txBody>
                  <a:tcPr marL="11331" marR="11331" marT="11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lt1">
                        <a:hueOff val="0"/>
                        <a:satOff val="0"/>
                        <a:lumOff val="0"/>
                      </a:schemeClr>
                    </a:solidFill>
                  </a:tcPr>
                </a:tc>
                <a:tc>
                  <a:txBody>
                    <a:bodyPr/>
                    <a:lstStyle/>
                    <a:p>
                      <a:pPr algn="l" fontAlgn="ctr"/>
                      <a:r>
                        <a:rPr lang="en-US" sz="1400" b="0" i="0" u="none" strike="noStrike">
                          <a:solidFill>
                            <a:srgbClr val="000000"/>
                          </a:solidFill>
                          <a:latin typeface="新細明體"/>
                        </a:rPr>
                        <a:t>2016 April</a:t>
                      </a:r>
                      <a:endParaRPr lang="en-US" sz="1400" b="0" i="0" u="none" strike="noStrike">
                        <a:solidFill>
                          <a:srgbClr val="000000"/>
                        </a:solidFill>
                        <a:latin typeface="新細明體"/>
                      </a:endParaRPr>
                    </a:p>
                  </a:txBody>
                  <a:tcPr marL="11331" marR="11331" marT="11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lt1">
                        <a:hueOff val="0"/>
                        <a:satOff val="0"/>
                        <a:lumOff val="0"/>
                      </a:schemeClr>
                    </a:solidFill>
                  </a:tcPr>
                </a:tc>
              </a:tr>
              <a:tr h="293571">
                <a:tc>
                  <a:txBody>
                    <a:bodyPr/>
                    <a:lstStyle/>
                    <a:p>
                      <a:pPr algn="l" fontAlgn="ctr"/>
                      <a:r>
                        <a:rPr lang="en-US" sz="1400" b="0" i="0" u="none" strike="noStrike">
                          <a:solidFill>
                            <a:srgbClr val="000000"/>
                          </a:solidFill>
                          <a:latin typeface="新細明體"/>
                        </a:rPr>
                        <a:t>29P/Schwassmann-Wachmann</a:t>
                      </a:r>
                      <a:endParaRPr lang="en-US" sz="1400" b="0" i="0" u="none" strike="noStrike">
                        <a:solidFill>
                          <a:srgbClr val="000000"/>
                        </a:solidFill>
                        <a:latin typeface="新細明體"/>
                      </a:endParaRPr>
                    </a:p>
                  </a:txBody>
                  <a:tcPr marL="11331" marR="11331" marT="11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lt1">
                        <a:hueOff val="0"/>
                        <a:satOff val="0"/>
                        <a:lumOff val="0"/>
                      </a:schemeClr>
                    </a:solidFill>
                  </a:tcPr>
                </a:tc>
                <a:tc>
                  <a:txBody>
                    <a:bodyPr/>
                    <a:lstStyle/>
                    <a:p>
                      <a:pPr algn="ctr" fontAlgn="ctr"/>
                      <a:r>
                        <a:rPr lang="en-US" altLang="zh-TW" sz="1400" b="0" i="0" u="none" strike="noStrike">
                          <a:solidFill>
                            <a:srgbClr val="000000"/>
                          </a:solidFill>
                          <a:latin typeface="新細明體"/>
                        </a:rPr>
                        <a:t>13 ?</a:t>
                      </a:r>
                      <a:endParaRPr lang="en-US" altLang="zh-TW" sz="1400" b="0" i="0" u="none" strike="noStrike">
                        <a:solidFill>
                          <a:srgbClr val="000000"/>
                        </a:solidFill>
                        <a:latin typeface="新細明體"/>
                      </a:endParaRPr>
                    </a:p>
                  </a:txBody>
                  <a:tcPr marL="11331" marR="11331" marT="11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lt1">
                        <a:hueOff val="0"/>
                        <a:satOff val="0"/>
                        <a:lumOff val="0"/>
                      </a:schemeClr>
                    </a:solidFill>
                  </a:tcPr>
                </a:tc>
                <a:tc>
                  <a:txBody>
                    <a:bodyPr/>
                    <a:lstStyle/>
                    <a:p>
                      <a:pPr algn="ctr" fontAlgn="ctr"/>
                      <a:r>
                        <a:rPr lang="en-US" sz="1400" b="0" i="0" u="none" strike="noStrike">
                          <a:solidFill>
                            <a:srgbClr val="000000"/>
                          </a:solidFill>
                          <a:latin typeface="新細明體"/>
                        </a:rPr>
                        <a:t>varies</a:t>
                      </a:r>
                      <a:endParaRPr lang="en-US" sz="1400" b="0" i="0" u="none" strike="noStrike">
                        <a:solidFill>
                          <a:srgbClr val="000000"/>
                        </a:solidFill>
                        <a:latin typeface="新細明體"/>
                      </a:endParaRPr>
                    </a:p>
                  </a:txBody>
                  <a:tcPr marL="11331" marR="11331" marT="11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lt1">
                        <a:hueOff val="0"/>
                        <a:satOff val="0"/>
                        <a:lumOff val="0"/>
                      </a:schemeClr>
                    </a:solidFill>
                  </a:tcPr>
                </a:tc>
                <a:tc>
                  <a:txBody>
                    <a:bodyPr/>
                    <a:lstStyle/>
                    <a:p>
                      <a:pPr algn="l" fontAlgn="ctr"/>
                      <a:r>
                        <a:rPr lang="en-US" sz="1400" b="0" i="0" u="none" strike="noStrike">
                          <a:solidFill>
                            <a:srgbClr val="000000"/>
                          </a:solidFill>
                          <a:latin typeface="新細明體"/>
                        </a:rPr>
                        <a:t>30 N to 85 S   morning</a:t>
                      </a:r>
                      <a:endParaRPr lang="en-US" sz="1400" b="0" i="0" u="none" strike="noStrike">
                        <a:solidFill>
                          <a:srgbClr val="000000"/>
                        </a:solidFill>
                        <a:latin typeface="新細明體"/>
                      </a:endParaRPr>
                    </a:p>
                  </a:txBody>
                  <a:tcPr marL="11331" marR="11331" marT="11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lt1">
                        <a:hueOff val="0"/>
                        <a:satOff val="0"/>
                        <a:lumOff val="0"/>
                      </a:schemeClr>
                    </a:solidFill>
                  </a:tcPr>
                </a:tc>
                <a:tc>
                  <a:txBody>
                    <a:bodyPr/>
                    <a:lstStyle/>
                    <a:p>
                      <a:pPr algn="l" fontAlgn="ctr"/>
                      <a:r>
                        <a:rPr lang="en-US" sz="1400" b="0" i="0" u="none" strike="noStrike">
                          <a:solidFill>
                            <a:srgbClr val="000000"/>
                          </a:solidFill>
                          <a:latin typeface="新細明體"/>
                        </a:rPr>
                        <a:t>2015 October</a:t>
                      </a:r>
                      <a:endParaRPr lang="en-US" sz="1400" b="0" i="0" u="none" strike="noStrike">
                        <a:solidFill>
                          <a:srgbClr val="000000"/>
                        </a:solidFill>
                        <a:latin typeface="新細明體"/>
                      </a:endParaRPr>
                    </a:p>
                  </a:txBody>
                  <a:tcPr marL="11331" marR="11331" marT="11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lt1">
                        <a:hueOff val="0"/>
                        <a:satOff val="0"/>
                        <a:lumOff val="0"/>
                      </a:schemeClr>
                    </a:solidFill>
                  </a:tcPr>
                </a:tc>
              </a:tr>
              <a:tr h="293571">
                <a:tc>
                  <a:txBody>
                    <a:bodyPr/>
                    <a:lstStyle/>
                    <a:p>
                      <a:pPr algn="l" fontAlgn="ctr"/>
                      <a:r>
                        <a:rPr lang="en-US" sz="1400" b="0" i="0" u="none" strike="noStrike">
                          <a:solidFill>
                            <a:srgbClr val="000000"/>
                          </a:solidFill>
                          <a:latin typeface="新細明體"/>
                        </a:rPr>
                        <a:t>Lovejoy (2014 Q2)</a:t>
                      </a:r>
                      <a:endParaRPr lang="en-US" sz="1400" b="0" i="0" u="none" strike="noStrike">
                        <a:solidFill>
                          <a:srgbClr val="000000"/>
                        </a:solidFill>
                        <a:latin typeface="新細明體"/>
                      </a:endParaRPr>
                    </a:p>
                  </a:txBody>
                  <a:tcPr marL="11331" marR="11331" marT="11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lt1">
                        <a:hueOff val="0"/>
                        <a:satOff val="0"/>
                        <a:lumOff val="0"/>
                      </a:schemeClr>
                    </a:solidFill>
                  </a:tcPr>
                </a:tc>
                <a:tc>
                  <a:txBody>
                    <a:bodyPr/>
                    <a:lstStyle/>
                    <a:p>
                      <a:pPr algn="ctr" fontAlgn="ctr"/>
                      <a:r>
                        <a:rPr lang="en-US" altLang="zh-TW" sz="1400" b="0" i="0" u="none" strike="noStrike">
                          <a:solidFill>
                            <a:srgbClr val="000000"/>
                          </a:solidFill>
                          <a:latin typeface="新細明體"/>
                        </a:rPr>
                        <a:t>13</a:t>
                      </a:r>
                      <a:endParaRPr lang="en-US" altLang="zh-TW" sz="1400" b="0" i="0" u="none" strike="noStrike">
                        <a:solidFill>
                          <a:srgbClr val="000000"/>
                        </a:solidFill>
                        <a:latin typeface="新細明體"/>
                      </a:endParaRPr>
                    </a:p>
                  </a:txBody>
                  <a:tcPr marL="11331" marR="11331" marT="11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lt1">
                        <a:hueOff val="0"/>
                        <a:satOff val="0"/>
                        <a:lumOff val="0"/>
                      </a:schemeClr>
                    </a:solidFill>
                  </a:tcPr>
                </a:tc>
                <a:tc>
                  <a:txBody>
                    <a:bodyPr/>
                    <a:lstStyle/>
                    <a:p>
                      <a:pPr algn="ctr" fontAlgn="ctr"/>
                      <a:r>
                        <a:rPr lang="en-US" sz="1400" b="0" i="0" u="none" strike="noStrike">
                          <a:solidFill>
                            <a:srgbClr val="000000"/>
                          </a:solidFill>
                          <a:latin typeface="新細明體"/>
                        </a:rPr>
                        <a:t>fade</a:t>
                      </a:r>
                      <a:endParaRPr lang="en-US" sz="1400" b="0" i="0" u="none" strike="noStrike">
                        <a:solidFill>
                          <a:srgbClr val="000000"/>
                        </a:solidFill>
                        <a:latin typeface="新細明體"/>
                      </a:endParaRPr>
                    </a:p>
                  </a:txBody>
                  <a:tcPr marL="11331" marR="11331" marT="11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lt1">
                        <a:hueOff val="0"/>
                        <a:satOff val="0"/>
                        <a:lumOff val="0"/>
                      </a:schemeClr>
                    </a:solidFill>
                  </a:tcPr>
                </a:tc>
                <a:tc>
                  <a:txBody>
                    <a:bodyPr/>
                    <a:lstStyle/>
                    <a:p>
                      <a:pPr algn="l" fontAlgn="ctr"/>
                      <a:r>
                        <a:rPr lang="en-US" sz="1400" b="0" i="0" u="none" strike="noStrike">
                          <a:solidFill>
                            <a:srgbClr val="000000"/>
                          </a:solidFill>
                          <a:latin typeface="新細明體"/>
                        </a:rPr>
                        <a:t>65 N to 35 S   best morning</a:t>
                      </a:r>
                      <a:endParaRPr lang="en-US" sz="1400" b="0" i="0" u="none" strike="noStrike">
                        <a:solidFill>
                          <a:srgbClr val="000000"/>
                        </a:solidFill>
                        <a:latin typeface="新細明體"/>
                      </a:endParaRPr>
                    </a:p>
                  </a:txBody>
                  <a:tcPr marL="11331" marR="11331" marT="11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lt1">
                        <a:hueOff val="0"/>
                        <a:satOff val="0"/>
                        <a:lumOff val="0"/>
                      </a:schemeClr>
                    </a:solidFill>
                  </a:tcPr>
                </a:tc>
                <a:tc>
                  <a:txBody>
                    <a:bodyPr/>
                    <a:lstStyle/>
                    <a:p>
                      <a:pPr algn="l" fontAlgn="ctr"/>
                      <a:r>
                        <a:rPr lang="en-US" sz="1400" b="0" i="0" u="none" strike="noStrike">
                          <a:solidFill>
                            <a:srgbClr val="000000"/>
                          </a:solidFill>
                          <a:latin typeface="新細明體"/>
                        </a:rPr>
                        <a:t>2015 October</a:t>
                      </a:r>
                      <a:endParaRPr lang="en-US" sz="1400" b="0" i="0" u="none" strike="noStrike">
                        <a:solidFill>
                          <a:srgbClr val="000000"/>
                        </a:solidFill>
                        <a:latin typeface="新細明體"/>
                      </a:endParaRPr>
                    </a:p>
                  </a:txBody>
                  <a:tcPr marL="11331" marR="11331" marT="11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lt1">
                        <a:hueOff val="0"/>
                        <a:satOff val="0"/>
                        <a:lumOff val="0"/>
                      </a:schemeClr>
                    </a:solidFill>
                  </a:tcPr>
                </a:tc>
              </a:tr>
              <a:tr h="293571">
                <a:tc>
                  <a:txBody>
                    <a:bodyPr/>
                    <a:lstStyle/>
                    <a:p>
                      <a:pPr algn="l" fontAlgn="ctr"/>
                      <a:r>
                        <a:rPr lang="en-US" sz="1400" b="0" i="0" u="none" strike="noStrike">
                          <a:solidFill>
                            <a:srgbClr val="000000"/>
                          </a:solidFill>
                          <a:latin typeface="新細明體"/>
                        </a:rPr>
                        <a:t>333P/LINEAR</a:t>
                      </a:r>
                      <a:endParaRPr lang="en-US" sz="1400" b="0" i="0" u="none" strike="noStrike">
                        <a:solidFill>
                          <a:srgbClr val="000000"/>
                        </a:solidFill>
                        <a:latin typeface="新細明體"/>
                      </a:endParaRPr>
                    </a:p>
                  </a:txBody>
                  <a:tcPr marL="11331" marR="11331" marT="11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lt1">
                        <a:hueOff val="0"/>
                        <a:satOff val="0"/>
                        <a:lumOff val="0"/>
                      </a:schemeClr>
                    </a:solidFill>
                  </a:tcPr>
                </a:tc>
                <a:tc>
                  <a:txBody>
                    <a:bodyPr/>
                    <a:lstStyle/>
                    <a:p>
                      <a:pPr algn="ctr" fontAlgn="ctr"/>
                      <a:r>
                        <a:rPr lang="en-US" altLang="zh-TW" sz="1400" b="0" i="0" u="none" strike="noStrike">
                          <a:solidFill>
                            <a:srgbClr val="000000"/>
                          </a:solidFill>
                          <a:latin typeface="新細明體"/>
                        </a:rPr>
                        <a:t>13.5</a:t>
                      </a:r>
                      <a:endParaRPr lang="en-US" altLang="zh-TW" sz="1400" b="0" i="0" u="none" strike="noStrike">
                        <a:solidFill>
                          <a:srgbClr val="000000"/>
                        </a:solidFill>
                        <a:latin typeface="新細明體"/>
                      </a:endParaRPr>
                    </a:p>
                  </a:txBody>
                  <a:tcPr marL="11331" marR="11331" marT="11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lt1">
                        <a:hueOff val="0"/>
                        <a:satOff val="0"/>
                        <a:lumOff val="0"/>
                      </a:schemeClr>
                    </a:solidFill>
                  </a:tcPr>
                </a:tc>
                <a:tc>
                  <a:txBody>
                    <a:bodyPr/>
                    <a:lstStyle/>
                    <a:p>
                      <a:pPr algn="ctr" fontAlgn="ctr"/>
                      <a:r>
                        <a:rPr lang="en-US" sz="1400" b="0" i="0" u="none" strike="noStrike">
                          <a:solidFill>
                            <a:srgbClr val="000000"/>
                          </a:solidFill>
                          <a:latin typeface="新細明體"/>
                        </a:rPr>
                        <a:t>fade</a:t>
                      </a:r>
                      <a:endParaRPr lang="en-US" sz="1400" b="0" i="0" u="none" strike="noStrike">
                        <a:solidFill>
                          <a:srgbClr val="000000"/>
                        </a:solidFill>
                        <a:latin typeface="新細明體"/>
                      </a:endParaRPr>
                    </a:p>
                  </a:txBody>
                  <a:tcPr marL="11331" marR="11331" marT="11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lt1">
                        <a:hueOff val="0"/>
                        <a:satOff val="0"/>
                        <a:lumOff val="0"/>
                      </a:schemeClr>
                    </a:solidFill>
                  </a:tcPr>
                </a:tc>
                <a:tc>
                  <a:txBody>
                    <a:bodyPr/>
                    <a:lstStyle/>
                    <a:p>
                      <a:pPr algn="l" fontAlgn="ctr"/>
                      <a:r>
                        <a:rPr lang="en-US" sz="1400" b="0" i="0" u="none" strike="noStrike">
                          <a:solidFill>
                            <a:srgbClr val="000000"/>
                          </a:solidFill>
                          <a:latin typeface="新細明體"/>
                        </a:rPr>
                        <a:t>Poor elongation</a:t>
                      </a:r>
                      <a:endParaRPr lang="en-US" sz="1400" b="0" i="0" u="none" strike="noStrike">
                        <a:solidFill>
                          <a:srgbClr val="000000"/>
                        </a:solidFill>
                        <a:latin typeface="新細明體"/>
                      </a:endParaRPr>
                    </a:p>
                  </a:txBody>
                  <a:tcPr marL="11331" marR="11331" marT="11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lt1">
                        <a:hueOff val="0"/>
                        <a:satOff val="0"/>
                        <a:lumOff val="0"/>
                      </a:schemeClr>
                    </a:solidFill>
                  </a:tcPr>
                </a:tc>
                <a:tc>
                  <a:txBody>
                    <a:bodyPr/>
                    <a:lstStyle/>
                    <a:p>
                      <a:pPr algn="l" fontAlgn="ctr"/>
                      <a:r>
                        <a:rPr lang="en-US" sz="1400" b="0" i="0" u="none" strike="noStrike">
                          <a:solidFill>
                            <a:srgbClr val="000000"/>
                          </a:solidFill>
                          <a:latin typeface="新細明體"/>
                        </a:rPr>
                        <a:t>2016 March</a:t>
                      </a:r>
                      <a:endParaRPr lang="en-US" sz="1400" b="0" i="0" u="none" strike="noStrike">
                        <a:solidFill>
                          <a:srgbClr val="000000"/>
                        </a:solidFill>
                        <a:latin typeface="新細明體"/>
                      </a:endParaRPr>
                    </a:p>
                  </a:txBody>
                  <a:tcPr marL="11331" marR="11331" marT="11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lt1">
                        <a:hueOff val="0"/>
                        <a:satOff val="0"/>
                        <a:lumOff val="0"/>
                      </a:schemeClr>
                    </a:solidFill>
                  </a:tcPr>
                </a:tc>
              </a:tr>
              <a:tr h="293571">
                <a:tc>
                  <a:txBody>
                    <a:bodyPr/>
                    <a:lstStyle/>
                    <a:p>
                      <a:pPr algn="l" fontAlgn="ctr"/>
                      <a:r>
                        <a:rPr lang="en-US" sz="1400" b="0" i="0" u="none" strike="noStrike" dirty="0">
                          <a:solidFill>
                            <a:srgbClr val="000000"/>
                          </a:solidFill>
                          <a:latin typeface="新細明體"/>
                        </a:rPr>
                        <a:t>9P/</a:t>
                      </a:r>
                      <a:r>
                        <a:rPr lang="en-US" sz="1400" b="0" i="0" u="none" strike="noStrike" dirty="0" err="1">
                          <a:solidFill>
                            <a:srgbClr val="000000"/>
                          </a:solidFill>
                          <a:latin typeface="新細明體"/>
                        </a:rPr>
                        <a:t>Tempel</a:t>
                      </a:r>
                      <a:endParaRPr lang="en-US" sz="1400" b="0" i="0" u="none" strike="noStrike" dirty="0">
                        <a:solidFill>
                          <a:srgbClr val="000000"/>
                        </a:solidFill>
                        <a:latin typeface="新細明體"/>
                      </a:endParaRPr>
                    </a:p>
                  </a:txBody>
                  <a:tcPr marL="11331" marR="11331" marT="11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lt1">
                        <a:hueOff val="0"/>
                        <a:satOff val="0"/>
                        <a:lumOff val="0"/>
                      </a:schemeClr>
                    </a:solidFill>
                  </a:tcPr>
                </a:tc>
                <a:tc>
                  <a:txBody>
                    <a:bodyPr/>
                    <a:lstStyle/>
                    <a:p>
                      <a:pPr algn="ctr" fontAlgn="ctr"/>
                      <a:r>
                        <a:rPr lang="en-US" altLang="zh-TW" sz="1400" b="0" i="0" u="none" strike="noStrike">
                          <a:solidFill>
                            <a:srgbClr val="000000"/>
                          </a:solidFill>
                          <a:latin typeface="新細明體"/>
                        </a:rPr>
                        <a:t>14</a:t>
                      </a:r>
                      <a:endParaRPr lang="en-US" altLang="zh-TW" sz="1400" b="0" i="0" u="none" strike="noStrike">
                        <a:solidFill>
                          <a:srgbClr val="000000"/>
                        </a:solidFill>
                        <a:latin typeface="新細明體"/>
                      </a:endParaRPr>
                    </a:p>
                  </a:txBody>
                  <a:tcPr marL="11331" marR="11331" marT="11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lt1">
                        <a:hueOff val="0"/>
                        <a:satOff val="0"/>
                        <a:lumOff val="0"/>
                      </a:schemeClr>
                    </a:solidFill>
                  </a:tcPr>
                </a:tc>
                <a:tc>
                  <a:txBody>
                    <a:bodyPr/>
                    <a:lstStyle/>
                    <a:p>
                      <a:pPr algn="ctr" fontAlgn="ctr"/>
                      <a:r>
                        <a:rPr lang="en-US" sz="1400" b="0" i="0" u="none" strike="noStrike">
                          <a:solidFill>
                            <a:srgbClr val="000000"/>
                          </a:solidFill>
                          <a:latin typeface="新細明體"/>
                        </a:rPr>
                        <a:t>bright</a:t>
                      </a:r>
                      <a:endParaRPr lang="en-US" sz="1400" b="0" i="0" u="none" strike="noStrike">
                        <a:solidFill>
                          <a:srgbClr val="000000"/>
                        </a:solidFill>
                        <a:latin typeface="新細明體"/>
                      </a:endParaRPr>
                    </a:p>
                  </a:txBody>
                  <a:tcPr marL="11331" marR="11331" marT="11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lt1">
                        <a:hueOff val="0"/>
                        <a:satOff val="0"/>
                        <a:lumOff val="0"/>
                      </a:schemeClr>
                    </a:solidFill>
                  </a:tcPr>
                </a:tc>
                <a:tc>
                  <a:txBody>
                    <a:bodyPr/>
                    <a:lstStyle/>
                    <a:p>
                      <a:pPr algn="l" fontAlgn="ctr"/>
                      <a:r>
                        <a:rPr lang="en-US" sz="1400" b="0" i="0" u="none" strike="noStrike">
                          <a:solidFill>
                            <a:srgbClr val="000000"/>
                          </a:solidFill>
                          <a:latin typeface="新細明體"/>
                        </a:rPr>
                        <a:t>65 N to 40 S   best morning</a:t>
                      </a:r>
                      <a:endParaRPr lang="en-US" sz="1400" b="0" i="0" u="none" strike="noStrike">
                        <a:solidFill>
                          <a:srgbClr val="000000"/>
                        </a:solidFill>
                        <a:latin typeface="新細明體"/>
                      </a:endParaRPr>
                    </a:p>
                  </a:txBody>
                  <a:tcPr marL="11331" marR="11331" marT="11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lt1">
                        <a:hueOff val="0"/>
                        <a:satOff val="0"/>
                        <a:lumOff val="0"/>
                      </a:schemeClr>
                    </a:solidFill>
                  </a:tcPr>
                </a:tc>
                <a:tc>
                  <a:txBody>
                    <a:bodyPr/>
                    <a:lstStyle/>
                    <a:p>
                      <a:pPr algn="l" fontAlgn="ctr"/>
                      <a:r>
                        <a:rPr lang="en-US" sz="1400" b="0" i="0" u="none" strike="noStrike" dirty="0">
                          <a:solidFill>
                            <a:srgbClr val="000000"/>
                          </a:solidFill>
                          <a:latin typeface="新細明體"/>
                        </a:rPr>
                        <a:t>2016 April</a:t>
                      </a:r>
                      <a:endParaRPr lang="en-US" sz="1400" b="0" i="0" u="none" strike="noStrike" dirty="0">
                        <a:solidFill>
                          <a:srgbClr val="000000"/>
                        </a:solidFill>
                        <a:latin typeface="新細明體"/>
                      </a:endParaRPr>
                    </a:p>
                  </a:txBody>
                  <a:tcPr marL="11331" marR="11331" marT="11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lt1">
                        <a:hueOff val="0"/>
                        <a:satOff val="0"/>
                        <a:lumOff val="0"/>
                      </a:schemeClr>
                    </a:solidFill>
                  </a:tcPr>
                </a:tc>
              </a:tr>
            </a:tbl>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C/2013</a:t>
            </a:r>
            <a:r>
              <a:rPr lang="zh-TW" altLang="en-US" dirty="0" smtClean="0"/>
              <a:t> </a:t>
            </a:r>
            <a:r>
              <a:rPr lang="en-US" altLang="zh-TW" dirty="0" smtClean="0"/>
              <a:t>X1(</a:t>
            </a:r>
            <a:r>
              <a:rPr lang="en-US" altLang="zh-TW" dirty="0" err="1" smtClean="0"/>
              <a:t>PanSTARRS</a:t>
            </a:r>
            <a:r>
              <a:rPr lang="en-US" altLang="zh-TW" dirty="0" smtClean="0"/>
              <a:t>)</a:t>
            </a:r>
            <a:endParaRPr lang="zh-TW" altLang="en-US" dirty="0"/>
          </a:p>
        </p:txBody>
      </p:sp>
      <p:sp>
        <p:nvSpPr>
          <p:cNvPr id="3" name="內容版面配置區 2"/>
          <p:cNvSpPr>
            <a:spLocks noGrp="1"/>
          </p:cNvSpPr>
          <p:nvPr>
            <p:ph idx="1"/>
          </p:nvPr>
        </p:nvSpPr>
        <p:spPr/>
        <p:txBody>
          <a:bodyPr>
            <a:normAutofit lnSpcReduction="10000"/>
          </a:bodyPr>
          <a:lstStyle/>
          <a:p>
            <a:r>
              <a:rPr lang="zh-TW" altLang="en-US" dirty="0" smtClean="0"/>
              <a:t>泛星计划（</a:t>
            </a:r>
            <a:r>
              <a:rPr lang="en-US" altLang="zh-TW" dirty="0" smtClean="0"/>
              <a:t>Pan-STARRS</a:t>
            </a:r>
            <a:r>
              <a:rPr lang="zh-TW" altLang="en-US" dirty="0" smtClean="0"/>
              <a:t>）设置于夏威夷茂宜岛</a:t>
            </a:r>
            <a:r>
              <a:rPr lang="en-US" altLang="zh-TW" dirty="0" smtClean="0"/>
              <a:t>Haleakala</a:t>
            </a:r>
            <a:r>
              <a:rPr lang="zh-TW" altLang="en-US" dirty="0" smtClean="0"/>
              <a:t>山上的泛星</a:t>
            </a:r>
            <a:r>
              <a:rPr lang="en-US" altLang="zh-TW" dirty="0" smtClean="0"/>
              <a:t>1</a:t>
            </a:r>
            <a:r>
              <a:rPr lang="zh-TW" altLang="en-US" dirty="0" smtClean="0"/>
              <a:t>号望远镜（</a:t>
            </a:r>
            <a:r>
              <a:rPr lang="en-US" altLang="zh-TW" dirty="0" smtClean="0"/>
              <a:t>Pan-STARRS 1</a:t>
            </a:r>
            <a:r>
              <a:rPr lang="zh-TW" altLang="en-US" dirty="0" smtClean="0"/>
              <a:t>），于</a:t>
            </a:r>
            <a:r>
              <a:rPr lang="en-US" altLang="zh-TW" dirty="0" smtClean="0"/>
              <a:t>2013</a:t>
            </a:r>
            <a:r>
              <a:rPr lang="zh-TW" altLang="en-US" dirty="0" smtClean="0"/>
              <a:t>年</a:t>
            </a:r>
            <a:r>
              <a:rPr lang="en-US" altLang="zh-TW" dirty="0" smtClean="0"/>
              <a:t>12</a:t>
            </a:r>
            <a:r>
              <a:rPr lang="zh-TW" altLang="en-US" dirty="0" smtClean="0"/>
              <a:t>月</a:t>
            </a:r>
            <a:r>
              <a:rPr lang="en-US" altLang="zh-TW" dirty="0" smtClean="0"/>
              <a:t>4</a:t>
            </a:r>
            <a:r>
              <a:rPr lang="zh-TW" altLang="en-US" dirty="0" smtClean="0"/>
              <a:t>日发现</a:t>
            </a:r>
            <a:endParaRPr lang="en-US" altLang="zh-TW" dirty="0" smtClean="0"/>
          </a:p>
          <a:p>
            <a:r>
              <a:rPr lang="zh-TW" altLang="en-US" dirty="0" smtClean="0"/>
              <a:t>发现当时的亮度仅有</a:t>
            </a:r>
            <a:r>
              <a:rPr lang="en-US" altLang="zh-TW" dirty="0" smtClean="0"/>
              <a:t>20</a:t>
            </a:r>
            <a:r>
              <a:rPr lang="zh-TW" altLang="en-US" dirty="0" smtClean="0"/>
              <a:t>等。</a:t>
            </a:r>
            <a:endParaRPr lang="en-US" altLang="zh-TW" dirty="0" smtClean="0"/>
          </a:p>
          <a:p>
            <a:r>
              <a:rPr lang="zh-TW" altLang="en-US" dirty="0" smtClean="0"/>
              <a:t>根据观测资料所做的轨道估算，这颗彗星是颗非周期性彗星，因此彗星名称前冠上「</a:t>
            </a:r>
            <a:r>
              <a:rPr lang="en-US" altLang="zh-TW" dirty="0" smtClean="0"/>
              <a:t>C/</a:t>
            </a:r>
            <a:r>
              <a:rPr lang="zh-TW" altLang="en-US" dirty="0" smtClean="0"/>
              <a:t>」，并按其在发现的年、月，与发现当时该半月新发现的彗星排序，因而编号为</a:t>
            </a:r>
            <a:r>
              <a:rPr lang="en-US" altLang="zh-TW" dirty="0" smtClean="0"/>
              <a:t>C/2013 X1</a:t>
            </a:r>
            <a:endParaRPr lang="zh-TW" alt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aerith.net/comet/catalog/2013X1/mag1.gif"/>
          <p:cNvPicPr>
            <a:picLocks noChangeAspect="1" noChangeArrowheads="1"/>
          </p:cNvPicPr>
          <p:nvPr/>
        </p:nvPicPr>
        <p:blipFill>
          <a:blip r:embed="rId1" cstate="screen"/>
          <a:srcRect/>
          <a:stretch>
            <a:fillRect/>
          </a:stretch>
        </p:blipFill>
        <p:spPr bwMode="auto">
          <a:xfrm>
            <a:off x="4379978" y="0"/>
            <a:ext cx="4764021" cy="3573016"/>
          </a:xfrm>
          <a:prstGeom prst="rect">
            <a:avLst/>
          </a:prstGeom>
          <a:noFill/>
        </p:spPr>
      </p:pic>
      <p:sp>
        <p:nvSpPr>
          <p:cNvPr id="4" name="內容版面配置區 3"/>
          <p:cNvSpPr>
            <a:spLocks noGrp="1"/>
          </p:cNvSpPr>
          <p:nvPr>
            <p:ph idx="1"/>
          </p:nvPr>
        </p:nvSpPr>
        <p:spPr>
          <a:xfrm>
            <a:off x="457200" y="1412776"/>
            <a:ext cx="3898776" cy="4713387"/>
          </a:xfrm>
        </p:spPr>
        <p:txBody>
          <a:bodyPr>
            <a:normAutofit/>
          </a:bodyPr>
          <a:lstStyle/>
          <a:p>
            <a:r>
              <a:rPr lang="zh-TW" altLang="en-US" dirty="0" smtClean="0"/>
              <a:t>这颗彗星预计在</a:t>
            </a:r>
            <a:r>
              <a:rPr lang="en-US" altLang="zh-TW" dirty="0" smtClean="0"/>
              <a:t>6</a:t>
            </a:r>
            <a:r>
              <a:rPr lang="zh-TW" altLang="en-US" dirty="0" smtClean="0"/>
              <a:t>月底</a:t>
            </a:r>
            <a:r>
              <a:rPr lang="en-US" altLang="zh-TW" dirty="0" smtClean="0"/>
              <a:t>7</a:t>
            </a:r>
            <a:r>
              <a:rPr lang="zh-TW" altLang="en-US" dirty="0" smtClean="0"/>
              <a:t>月初最接近地球而达到最亮程度</a:t>
            </a:r>
            <a:endParaRPr lang="en-US" altLang="zh-TW" dirty="0" smtClean="0"/>
          </a:p>
          <a:p>
            <a:r>
              <a:rPr lang="zh-TW" altLang="en-US" dirty="0" smtClean="0"/>
              <a:t>估计为</a:t>
            </a:r>
            <a:r>
              <a:rPr lang="en-US" altLang="zh-TW" dirty="0" smtClean="0"/>
              <a:t>5-6</a:t>
            </a:r>
            <a:r>
              <a:rPr lang="zh-TW" altLang="en-US" dirty="0" smtClean="0"/>
              <a:t>等</a:t>
            </a:r>
            <a:endParaRPr lang="en-US" altLang="zh-TW" dirty="0" smtClean="0"/>
          </a:p>
        </p:txBody>
      </p:sp>
      <p:sp>
        <p:nvSpPr>
          <p:cNvPr id="75778" name="AutoShape 2" descr="http://www.aerith.net/comet/catalog/2013X1/mag2.gif"/>
          <p:cNvSpPr>
            <a:spLocks noChangeAspect="1" noChangeArrowheads="1"/>
          </p:cNvSpPr>
          <p:nvPr/>
        </p:nvSpPr>
        <p:spPr bwMode="auto">
          <a:xfrm>
            <a:off x="63500" y="-136525"/>
            <a:ext cx="6096000" cy="4572000"/>
          </a:xfrm>
          <a:prstGeom prst="rect">
            <a:avLst/>
          </a:prstGeom>
          <a:noFill/>
        </p:spPr>
        <p:txBody>
          <a:bodyPr vert="horz" wrap="square" lIns="91440" tIns="45720" rIns="91440" bIns="45720" numCol="1" anchor="t" anchorCtr="0" compatLnSpc="1"/>
          <a:lstStyle/>
          <a:p>
            <a:endParaRPr lang="zh-TW" altLang="en-US"/>
          </a:p>
        </p:txBody>
      </p:sp>
      <p:pic>
        <p:nvPicPr>
          <p:cNvPr id="75780" name="Picture 4" descr="http://www.aerith.net/comet/catalog/2013X1/mag2.gif"/>
          <p:cNvPicPr>
            <a:picLocks noChangeAspect="1" noChangeArrowheads="1"/>
          </p:cNvPicPr>
          <p:nvPr/>
        </p:nvPicPr>
        <p:blipFill>
          <a:blip r:embed="rId2" cstate="screen"/>
          <a:srcRect/>
          <a:stretch>
            <a:fillRect/>
          </a:stretch>
        </p:blipFill>
        <p:spPr bwMode="auto">
          <a:xfrm>
            <a:off x="4427984" y="3320989"/>
            <a:ext cx="4716016" cy="353701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日期版面配置區 3"/>
          <p:cNvSpPr>
            <a:spLocks noGrp="1"/>
          </p:cNvSpPr>
          <p:nvPr>
            <p:ph type="dt" sz="quarter" idx="10"/>
          </p:nvPr>
        </p:nvSpPr>
        <p:spPr>
          <a:noFill/>
        </p:spPr>
        <p:txBody>
          <a:bodyPr/>
          <a:lstStyle/>
          <a:p>
            <a:r>
              <a:rPr lang="zh-TW" altLang="en-US">
                <a:ea typeface="新細明體" charset="-120"/>
              </a:rPr>
              <a:t>2</a:t>
            </a:r>
            <a:r>
              <a:rPr lang="en-US" altLang="zh-TW">
                <a:ea typeface="新細明體" charset="-120"/>
              </a:rPr>
              <a:t>016/4/29</a:t>
            </a:r>
            <a:endParaRPr lang="en-US" altLang="zh-TW">
              <a:ea typeface="新細明體" charset="-120"/>
            </a:endParaRPr>
          </a:p>
        </p:txBody>
      </p:sp>
      <p:sp>
        <p:nvSpPr>
          <p:cNvPr id="31746" name="Rectangle 2"/>
          <p:cNvSpPr>
            <a:spLocks noGrp="1" noChangeArrowheads="1"/>
          </p:cNvSpPr>
          <p:nvPr>
            <p:ph type="title"/>
          </p:nvPr>
        </p:nvSpPr>
        <p:spPr/>
        <p:txBody>
          <a:bodyPr/>
          <a:lstStyle/>
          <a:p>
            <a:pPr eaLnBrk="1" hangingPunct="1">
              <a:defRPr/>
            </a:pPr>
            <a:r>
              <a:rPr lang="zh-TW" altLang="en-US" smtClean="0"/>
              <a:t>流星是什么？</a:t>
            </a:r>
            <a:endParaRPr lang="zh-TW" altLang="en-US" smtClean="0"/>
          </a:p>
        </p:txBody>
      </p:sp>
      <p:sp>
        <p:nvSpPr>
          <p:cNvPr id="31747" name="Rectangle 3"/>
          <p:cNvSpPr>
            <a:spLocks noGrp="1" noChangeArrowheads="1"/>
          </p:cNvSpPr>
          <p:nvPr>
            <p:ph type="body" idx="1"/>
          </p:nvPr>
        </p:nvSpPr>
        <p:spPr/>
        <p:txBody>
          <a:bodyPr/>
          <a:lstStyle/>
          <a:p>
            <a:pPr eaLnBrk="1" hangingPunct="1">
              <a:defRPr/>
            </a:pPr>
            <a:r>
              <a:rPr lang="en-US" altLang="zh-TW" dirty="0" smtClean="0"/>
              <a:t>Q</a:t>
            </a:r>
            <a:r>
              <a:rPr lang="zh-TW" altLang="en-US" dirty="0" smtClean="0"/>
              <a:t>：流星是真正的天体吗？</a:t>
            </a:r>
            <a:endParaRPr lang="zh-TW" altLang="en-US" dirty="0" smtClean="0"/>
          </a:p>
          <a:p>
            <a:pPr lvl="1" eaLnBrk="1" hangingPunct="1">
              <a:defRPr/>
            </a:pPr>
            <a:r>
              <a:rPr lang="en-US" altLang="zh-TW" dirty="0" smtClean="0"/>
              <a:t>A</a:t>
            </a:r>
            <a:r>
              <a:rPr lang="zh-TW" altLang="en-US" dirty="0" smtClean="0"/>
              <a:t>：</a:t>
            </a:r>
            <a:r>
              <a:rPr lang="en-US" altLang="zh-TW" dirty="0" smtClean="0"/>
              <a:t>NO</a:t>
            </a:r>
            <a:r>
              <a:rPr lang="zh-TW" altLang="en-US" dirty="0" smtClean="0"/>
              <a:t>～～</a:t>
            </a:r>
            <a:r>
              <a:rPr lang="en-US" altLang="zh-TW" dirty="0" smtClean="0"/>
              <a:t>They are not!</a:t>
            </a:r>
            <a:endParaRPr lang="en-US" altLang="zh-TW" dirty="0" smtClean="0"/>
          </a:p>
          <a:p>
            <a:pPr eaLnBrk="1" hangingPunct="1">
              <a:defRPr/>
            </a:pPr>
            <a:r>
              <a:rPr lang="zh-TW" altLang="en-US" dirty="0" smtClean="0"/>
              <a:t>来自太空中的尘埃或石砾，或废弃的太空飞行器与太空垃圾，受地球重力吸引而掉落地球；掉落过程中，与空气分子摩擦生热，使空气与尘埃一起</a:t>
            </a:r>
            <a:r>
              <a:rPr lang="zh-TW" altLang="en-US" dirty="0" smtClean="0">
                <a:solidFill>
                  <a:schemeClr val="hlink"/>
                </a:solidFill>
                <a:effectLst>
                  <a:outerShdw blurRad="38100" dist="38100" dir="2700000" algn="tl">
                    <a:srgbClr val="FFFFFF"/>
                  </a:outerShdw>
                </a:effectLst>
              </a:rPr>
              <a:t>燃烧的现象</a:t>
            </a:r>
            <a:r>
              <a:rPr lang="zh-TW" altLang="en-US" dirty="0" smtClean="0"/>
              <a:t>。</a:t>
            </a:r>
            <a:endParaRPr lang="zh-TW" alt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ldLvl="2"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http://www.aerith.net/comet/catalog/2013X1/chart2.gif"/>
          <p:cNvPicPr>
            <a:picLocks noChangeAspect="1" noChangeArrowheads="1"/>
          </p:cNvPicPr>
          <p:nvPr/>
        </p:nvPicPr>
        <p:blipFill>
          <a:blip r:embed="rId1" cstate="screen"/>
          <a:srcRect/>
          <a:stretch>
            <a:fillRect/>
          </a:stretch>
        </p:blipFill>
        <p:spPr bwMode="auto">
          <a:xfrm>
            <a:off x="1259632" y="548680"/>
            <a:ext cx="6271331" cy="4221088"/>
          </a:xfrm>
          <a:prstGeom prst="rect">
            <a:avLst/>
          </a:prstGeom>
          <a:noFill/>
        </p:spPr>
      </p:pic>
      <p:sp>
        <p:nvSpPr>
          <p:cNvPr id="3" name="文字方塊 2"/>
          <p:cNvSpPr txBox="1"/>
          <p:nvPr/>
        </p:nvSpPr>
        <p:spPr>
          <a:xfrm>
            <a:off x="1115616" y="4869160"/>
            <a:ext cx="6552728" cy="1465580"/>
          </a:xfrm>
          <a:prstGeom prst="rect">
            <a:avLst/>
          </a:prstGeom>
          <a:noFill/>
        </p:spPr>
        <p:txBody>
          <a:bodyPr wrap="square" rtlCol="0">
            <a:spAutoFit/>
          </a:bodyPr>
          <a:lstStyle/>
          <a:p>
            <a:r>
              <a:rPr lang="zh-TW" altLang="en-US" b="1" dirty="0" smtClean="0">
                <a:solidFill>
                  <a:schemeClr val="bg1"/>
                </a:solidFill>
                <a:effectLst>
                  <a:outerShdw blurRad="38100" dist="38100" dir="2700000" algn="tl">
                    <a:srgbClr val="000000">
                      <a:alpha val="43137"/>
                    </a:srgbClr>
                  </a:outerShdw>
                </a:effectLst>
              </a:rPr>
              <a:t>台湾地区而言，最佳观测时机应在</a:t>
            </a:r>
            <a:r>
              <a:rPr lang="en-US" altLang="zh-TW" b="1" dirty="0" smtClean="0">
                <a:solidFill>
                  <a:schemeClr val="bg1"/>
                </a:solidFill>
                <a:effectLst>
                  <a:outerShdw blurRad="38100" dist="38100" dir="2700000" algn="tl">
                    <a:srgbClr val="000000">
                      <a:alpha val="43137"/>
                    </a:srgbClr>
                  </a:outerShdw>
                </a:effectLst>
              </a:rPr>
              <a:t>5</a:t>
            </a:r>
            <a:r>
              <a:rPr lang="zh-TW" altLang="en-US" b="1" dirty="0" smtClean="0">
                <a:solidFill>
                  <a:schemeClr val="bg1"/>
                </a:solidFill>
                <a:effectLst>
                  <a:outerShdw blurRad="38100" dist="38100" dir="2700000" algn="tl">
                    <a:srgbClr val="000000">
                      <a:alpha val="43137"/>
                    </a:srgbClr>
                  </a:outerShdw>
                </a:effectLst>
              </a:rPr>
              <a:t>月下旬至</a:t>
            </a:r>
            <a:r>
              <a:rPr lang="en-US" altLang="zh-TW" b="1" dirty="0" smtClean="0">
                <a:solidFill>
                  <a:schemeClr val="bg1"/>
                </a:solidFill>
                <a:effectLst>
                  <a:outerShdw blurRad="38100" dist="38100" dir="2700000" algn="tl">
                    <a:srgbClr val="000000">
                      <a:alpha val="43137"/>
                    </a:srgbClr>
                  </a:outerShdw>
                </a:effectLst>
              </a:rPr>
              <a:t>6</a:t>
            </a:r>
            <a:r>
              <a:rPr lang="zh-TW" altLang="en-US" b="1" dirty="0" smtClean="0">
                <a:solidFill>
                  <a:schemeClr val="bg1"/>
                </a:solidFill>
                <a:effectLst>
                  <a:outerShdw blurRad="38100" dist="38100" dir="2700000" algn="tl">
                    <a:srgbClr val="000000">
                      <a:alpha val="43137"/>
                    </a:srgbClr>
                  </a:outerShdw>
                </a:effectLst>
              </a:rPr>
              <a:t>月中这段时间彗星约在午夜之前升起，到清晨</a:t>
            </a:r>
            <a:r>
              <a:rPr lang="en-US" altLang="zh-TW" b="1" dirty="0" smtClean="0">
                <a:solidFill>
                  <a:schemeClr val="bg1"/>
                </a:solidFill>
                <a:effectLst>
                  <a:outerShdw blurRad="38100" dist="38100" dir="2700000" algn="tl">
                    <a:srgbClr val="000000">
                      <a:alpha val="43137"/>
                    </a:srgbClr>
                  </a:outerShdw>
                </a:effectLst>
              </a:rPr>
              <a:t>3:40</a:t>
            </a:r>
            <a:r>
              <a:rPr lang="zh-TW" altLang="en-US" b="1" dirty="0" smtClean="0">
                <a:solidFill>
                  <a:schemeClr val="bg1"/>
                </a:solidFill>
                <a:effectLst>
                  <a:outerShdw blurRad="38100" dist="38100" dir="2700000" algn="tl">
                    <a:srgbClr val="000000">
                      <a:alpha val="43137"/>
                    </a:srgbClr>
                  </a:outerShdw>
                </a:effectLst>
              </a:rPr>
              <a:t>左右的天文曙光时分，仰角高度还有</a:t>
            </a:r>
            <a:r>
              <a:rPr lang="en-US" altLang="zh-TW" b="1" dirty="0" smtClean="0">
                <a:solidFill>
                  <a:schemeClr val="bg1"/>
                </a:solidFill>
                <a:effectLst>
                  <a:outerShdw blurRad="38100" dist="38100" dir="2700000" algn="tl">
                    <a:srgbClr val="000000">
                      <a:alpha val="43137"/>
                    </a:srgbClr>
                  </a:outerShdw>
                </a:effectLst>
              </a:rPr>
              <a:t>30</a:t>
            </a:r>
            <a:r>
              <a:rPr lang="zh-TW" altLang="en-US" b="1" dirty="0" smtClean="0">
                <a:solidFill>
                  <a:schemeClr val="bg1"/>
                </a:solidFill>
                <a:effectLst>
                  <a:outerShdw blurRad="38100" dist="38100" dir="2700000" algn="tl">
                    <a:srgbClr val="000000">
                      <a:alpha val="43137"/>
                    </a:srgbClr>
                  </a:outerShdw>
                </a:effectLst>
              </a:rPr>
              <a:t>度以上，彗星亮度则在</a:t>
            </a:r>
            <a:r>
              <a:rPr lang="en-US" altLang="zh-TW" b="1" dirty="0" smtClean="0">
                <a:solidFill>
                  <a:schemeClr val="bg1"/>
                </a:solidFill>
                <a:effectLst>
                  <a:outerShdw blurRad="38100" dist="38100" dir="2700000" algn="tl">
                    <a:srgbClr val="000000">
                      <a:alpha val="43137"/>
                    </a:srgbClr>
                  </a:outerShdw>
                </a:effectLst>
              </a:rPr>
              <a:t>6</a:t>
            </a:r>
            <a:r>
              <a:rPr lang="zh-TW" altLang="en-US" b="1" dirty="0" smtClean="0">
                <a:solidFill>
                  <a:schemeClr val="bg1"/>
                </a:solidFill>
                <a:effectLst>
                  <a:outerShdw blurRad="38100" dist="38100" dir="2700000" algn="tl">
                    <a:srgbClr val="000000">
                      <a:alpha val="43137"/>
                    </a:srgbClr>
                  </a:outerShdw>
                </a:effectLst>
              </a:rPr>
              <a:t>等左右，在光害不严重的地方，用小型望远镜或双筒望远镜就可以清楚的看到这颗彗星。</a:t>
            </a:r>
            <a:endParaRPr lang="zh-TW" altLang="en-US" b="1" dirty="0" smtClean="0">
              <a:solidFill>
                <a:schemeClr val="bg1"/>
              </a:solidFill>
              <a:effectLst>
                <a:outerShdw blurRad="38100" dist="38100" dir="2700000" algn="tl">
                  <a:srgbClr val="000000">
                    <a:alpha val="43137"/>
                  </a:srgbClr>
                </a:outerShdw>
              </a:effectLst>
            </a:endParaRPr>
          </a:p>
          <a:p>
            <a:endParaRPr lang="zh-TW" alt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252P/LINEAR</a:t>
            </a:r>
            <a:r>
              <a:rPr lang="zh-TW" altLang="en-US" dirty="0" smtClean="0"/>
              <a:t> </a:t>
            </a:r>
            <a:r>
              <a:rPr lang="en-US" altLang="zh-TW" dirty="0" smtClean="0"/>
              <a:t>12</a:t>
            </a:r>
            <a:endParaRPr lang="zh-TW" altLang="en-US" dirty="0"/>
          </a:p>
        </p:txBody>
      </p:sp>
      <p:sp>
        <p:nvSpPr>
          <p:cNvPr id="3" name="內容版面配置區 2"/>
          <p:cNvSpPr>
            <a:spLocks noGrp="1"/>
          </p:cNvSpPr>
          <p:nvPr>
            <p:ph idx="1"/>
          </p:nvPr>
        </p:nvSpPr>
        <p:spPr>
          <a:xfrm>
            <a:off x="457200" y="1600200"/>
            <a:ext cx="4186808" cy="4525963"/>
          </a:xfrm>
        </p:spPr>
        <p:txBody>
          <a:bodyPr>
            <a:normAutofit fontScale="70000" lnSpcReduction="20000"/>
          </a:bodyPr>
          <a:lstStyle/>
          <a:p>
            <a:r>
              <a:rPr lang="zh-TW" altLang="en-US" dirty="0" smtClean="0"/>
              <a:t>林肯实验室近地小行星研究计划（</a:t>
            </a:r>
            <a:r>
              <a:rPr lang="en-US" altLang="zh-TW" dirty="0" smtClean="0"/>
              <a:t>Lincoln Laboratory Near-Earth Asteroid Research project</a:t>
            </a:r>
            <a:r>
              <a:rPr lang="zh-TW" altLang="en-US" dirty="0" smtClean="0"/>
              <a:t>）发现于</a:t>
            </a:r>
            <a:r>
              <a:rPr lang="en-US" altLang="zh-TW" dirty="0" smtClean="0"/>
              <a:t>2000</a:t>
            </a:r>
            <a:r>
              <a:rPr lang="zh-TW" altLang="en-US" dirty="0" smtClean="0"/>
              <a:t>年</a:t>
            </a:r>
            <a:r>
              <a:rPr lang="en-US" altLang="zh-TW" dirty="0" smtClean="0"/>
              <a:t>4</a:t>
            </a:r>
            <a:r>
              <a:rPr lang="zh-TW" altLang="en-US" dirty="0" smtClean="0"/>
              <a:t>月</a:t>
            </a:r>
            <a:r>
              <a:rPr lang="en-US" altLang="zh-TW" dirty="0" smtClean="0"/>
              <a:t>7</a:t>
            </a:r>
            <a:r>
              <a:rPr lang="zh-TW" altLang="en-US" dirty="0" smtClean="0"/>
              <a:t>日，</a:t>
            </a:r>
            <a:endParaRPr lang="en-US" altLang="zh-TW" dirty="0" smtClean="0"/>
          </a:p>
          <a:p>
            <a:r>
              <a:rPr lang="zh-TW" altLang="en-US" dirty="0" smtClean="0"/>
              <a:t>发现当时仅约</a:t>
            </a:r>
            <a:r>
              <a:rPr lang="en-US" altLang="zh-TW" dirty="0" smtClean="0"/>
              <a:t>17.9</a:t>
            </a:r>
            <a:r>
              <a:rPr lang="zh-TW" altLang="en-US" dirty="0" smtClean="0"/>
              <a:t>等。</a:t>
            </a:r>
            <a:endParaRPr lang="en-US" altLang="zh-TW" dirty="0" smtClean="0"/>
          </a:p>
          <a:p>
            <a:r>
              <a:rPr lang="zh-TW" altLang="en-US" dirty="0" smtClean="0"/>
              <a:t>短周期彗星，公转周期</a:t>
            </a:r>
            <a:r>
              <a:rPr lang="en-US" altLang="zh-TW" dirty="0" smtClean="0"/>
              <a:t>5.32</a:t>
            </a:r>
            <a:r>
              <a:rPr lang="zh-TW" altLang="en-US" dirty="0" smtClean="0"/>
              <a:t>年</a:t>
            </a:r>
            <a:endParaRPr lang="en-US" altLang="zh-TW" dirty="0" smtClean="0"/>
          </a:p>
          <a:p>
            <a:r>
              <a:rPr lang="en-US" altLang="zh-TW" dirty="0" smtClean="0"/>
              <a:t>2016/3/15</a:t>
            </a:r>
            <a:r>
              <a:rPr lang="zh-TW" altLang="en-US" dirty="0" smtClean="0"/>
              <a:t>以</a:t>
            </a:r>
            <a:r>
              <a:rPr lang="en-US" altLang="zh-TW" dirty="0" smtClean="0"/>
              <a:t>0.996AU</a:t>
            </a:r>
            <a:r>
              <a:rPr lang="zh-TW" altLang="en-US" dirty="0" smtClean="0"/>
              <a:t>的距离通过轨道近日点</a:t>
            </a:r>
            <a:endParaRPr lang="en-US" altLang="zh-TW" dirty="0" smtClean="0"/>
          </a:p>
          <a:p>
            <a:r>
              <a:rPr lang="en-US" altLang="zh-TW" dirty="0" smtClean="0"/>
              <a:t>2016/3/21</a:t>
            </a:r>
            <a:r>
              <a:rPr lang="zh-TW" altLang="en-US" dirty="0" smtClean="0"/>
              <a:t>晚上</a:t>
            </a:r>
            <a:r>
              <a:rPr lang="en-US" altLang="zh-TW" dirty="0" smtClean="0"/>
              <a:t>21:15</a:t>
            </a:r>
            <a:r>
              <a:rPr lang="zh-TW" altLang="en-US" dirty="0" smtClean="0"/>
              <a:t>最接近地球，距离仅有</a:t>
            </a:r>
            <a:r>
              <a:rPr lang="en-US" altLang="zh-TW" dirty="0" smtClean="0"/>
              <a:t>0.0356AU</a:t>
            </a:r>
            <a:r>
              <a:rPr lang="zh-TW" altLang="en-US" dirty="0" smtClean="0"/>
              <a:t>。这是前后</a:t>
            </a:r>
            <a:r>
              <a:rPr lang="en-US" altLang="zh-TW" dirty="0" smtClean="0"/>
              <a:t>200</a:t>
            </a:r>
            <a:r>
              <a:rPr lang="zh-TW" altLang="en-US" dirty="0" smtClean="0"/>
              <a:t>多年间，这颗彗星最接近地球的时候。</a:t>
            </a:r>
            <a:endParaRPr lang="en-US" altLang="zh-TW" dirty="0" smtClean="0"/>
          </a:p>
          <a:p>
            <a:r>
              <a:rPr lang="en-US" altLang="zh-TW" dirty="0" smtClean="0"/>
              <a:t>3/24</a:t>
            </a:r>
            <a:r>
              <a:rPr lang="zh-TW" altLang="en-US" dirty="0" smtClean="0"/>
              <a:t>以后，彗星进入天蝎座尾部，台湾地区始有机会观察到这颗彗星。</a:t>
            </a:r>
            <a:endParaRPr lang="zh-TW" altLang="en-US" dirty="0"/>
          </a:p>
        </p:txBody>
      </p:sp>
      <p:pic>
        <p:nvPicPr>
          <p:cNvPr id="77826" name="Picture 2" descr="http://www.aerith.net/comet/catalog/0252P/2016-mag1.gif"/>
          <p:cNvPicPr>
            <a:picLocks noChangeAspect="1" noChangeArrowheads="1"/>
          </p:cNvPicPr>
          <p:nvPr/>
        </p:nvPicPr>
        <p:blipFill>
          <a:blip r:embed="rId1" cstate="screen"/>
          <a:srcRect/>
          <a:stretch>
            <a:fillRect/>
          </a:stretch>
        </p:blipFill>
        <p:spPr bwMode="auto">
          <a:xfrm>
            <a:off x="4584171" y="2276872"/>
            <a:ext cx="4559829" cy="3419872"/>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http://tamweb.tam.gov.tw/v3/tw/item_img/2016_1st/2016-252P-chart.gif"/>
          <p:cNvPicPr>
            <a:picLocks noChangeAspect="1" noChangeArrowheads="1"/>
          </p:cNvPicPr>
          <p:nvPr/>
        </p:nvPicPr>
        <p:blipFill>
          <a:blip r:embed="rId1" cstate="screen"/>
          <a:srcRect/>
          <a:stretch>
            <a:fillRect/>
          </a:stretch>
        </p:blipFill>
        <p:spPr bwMode="auto">
          <a:xfrm>
            <a:off x="539552" y="908720"/>
            <a:ext cx="7920880" cy="5331362"/>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548680"/>
            <a:ext cx="8229600" cy="3600399"/>
          </a:xfrm>
        </p:spPr>
        <p:txBody>
          <a:bodyPr>
            <a:normAutofit fontScale="77500" lnSpcReduction="20000"/>
          </a:bodyPr>
          <a:lstStyle/>
          <a:p>
            <a:r>
              <a:rPr lang="en-US" altLang="zh-TW" dirty="0" smtClean="0"/>
              <a:t>252P</a:t>
            </a:r>
            <a:r>
              <a:rPr lang="zh-TW" altLang="en-US" dirty="0" smtClean="0"/>
              <a:t>彗星很可能是受到木星重力的扰动的碎裂，另一块小碎片就是泛星巡天计划于</a:t>
            </a:r>
            <a:r>
              <a:rPr lang="en-US" altLang="zh-TW" dirty="0" smtClean="0"/>
              <a:t>2016</a:t>
            </a:r>
            <a:r>
              <a:rPr lang="zh-TW" altLang="en-US" dirty="0" smtClean="0"/>
              <a:t>年</a:t>
            </a:r>
            <a:r>
              <a:rPr lang="en-US" altLang="zh-TW" dirty="0" smtClean="0"/>
              <a:t>2</a:t>
            </a:r>
            <a:r>
              <a:rPr lang="zh-TW" altLang="en-US" dirty="0" smtClean="0"/>
              <a:t>月刚发现的</a:t>
            </a:r>
            <a:r>
              <a:rPr lang="en-US" altLang="zh-TW" dirty="0" smtClean="0"/>
              <a:t>P/2016 BA14</a:t>
            </a:r>
            <a:r>
              <a:rPr lang="zh-TW" altLang="en-US" dirty="0" smtClean="0"/>
              <a:t>（</a:t>
            </a:r>
            <a:r>
              <a:rPr lang="en-US" altLang="zh-TW" dirty="0" err="1" smtClean="0"/>
              <a:t>PanSTARRS</a:t>
            </a:r>
            <a:r>
              <a:rPr lang="zh-TW" altLang="en-US" dirty="0" smtClean="0"/>
              <a:t>）彗星。</a:t>
            </a:r>
            <a:endParaRPr lang="en-US" altLang="zh-TW" dirty="0" smtClean="0"/>
          </a:p>
          <a:p>
            <a:r>
              <a:rPr lang="en-US" altLang="zh-TW" dirty="0" smtClean="0"/>
              <a:t>P/2016 BA14</a:t>
            </a:r>
            <a:r>
              <a:rPr lang="zh-TW" altLang="en-US" dirty="0" smtClean="0"/>
              <a:t>于台北时间</a:t>
            </a:r>
            <a:r>
              <a:rPr lang="en-US" altLang="zh-TW" dirty="0" smtClean="0"/>
              <a:t>3/22</a:t>
            </a:r>
            <a:r>
              <a:rPr lang="zh-TW" altLang="en-US" dirty="0" smtClean="0"/>
              <a:t>晚</a:t>
            </a:r>
            <a:r>
              <a:rPr lang="en-US" altLang="zh-TW" dirty="0" smtClean="0"/>
              <a:t>23:31</a:t>
            </a:r>
            <a:r>
              <a:rPr lang="zh-TW" altLang="en-US" dirty="0" smtClean="0"/>
              <a:t>以仅</a:t>
            </a:r>
            <a:r>
              <a:rPr lang="en-US" altLang="zh-TW" dirty="0" smtClean="0"/>
              <a:t>0.02366AU</a:t>
            </a:r>
            <a:r>
              <a:rPr lang="zh-TW" altLang="en-US" dirty="0" smtClean="0"/>
              <a:t>的超近距离接近地球，乃彗星记录史中的第</a:t>
            </a:r>
            <a:r>
              <a:rPr lang="en-US" altLang="zh-TW" dirty="0" smtClean="0"/>
              <a:t>3</a:t>
            </a:r>
            <a:r>
              <a:rPr lang="zh-TW" altLang="en-US" dirty="0" smtClean="0"/>
              <a:t>近。</a:t>
            </a:r>
            <a:endParaRPr lang="en-US" altLang="zh-TW" dirty="0" smtClean="0"/>
          </a:p>
          <a:p>
            <a:r>
              <a:rPr lang="zh-TW" altLang="en-US" dirty="0" smtClean="0"/>
              <a:t>天文学家把握这个机会进行观测研究，其中雷达与红外观测结果显示（</a:t>
            </a:r>
            <a:r>
              <a:rPr lang="zh-TW" altLang="en-US" dirty="0" smtClean="0">
                <a:hlinkClick r:id="rId1"/>
              </a:rPr>
              <a:t>观赏雷达观测影片</a:t>
            </a:r>
            <a:r>
              <a:rPr lang="zh-TW" altLang="en-US" dirty="0" smtClean="0"/>
              <a:t>）</a:t>
            </a:r>
            <a:endParaRPr lang="en-US" altLang="zh-TW" dirty="0" smtClean="0"/>
          </a:p>
          <a:p>
            <a:pPr lvl="1"/>
            <a:r>
              <a:rPr lang="zh-TW" altLang="en-US" dirty="0" smtClean="0">
                <a:solidFill>
                  <a:schemeClr val="accent6"/>
                </a:solidFill>
              </a:rPr>
              <a:t>彗核直径在</a:t>
            </a:r>
            <a:r>
              <a:rPr lang="en-US" altLang="zh-TW" dirty="0" smtClean="0">
                <a:solidFill>
                  <a:schemeClr val="accent6"/>
                </a:solidFill>
              </a:rPr>
              <a:t>0.6~1.2</a:t>
            </a:r>
            <a:r>
              <a:rPr lang="zh-TW" altLang="en-US" dirty="0" smtClean="0">
                <a:solidFill>
                  <a:schemeClr val="accent6"/>
                </a:solidFill>
              </a:rPr>
              <a:t>公里之间</a:t>
            </a:r>
            <a:endParaRPr lang="en-US" altLang="zh-TW" dirty="0" smtClean="0">
              <a:solidFill>
                <a:schemeClr val="accent6"/>
              </a:solidFill>
            </a:endParaRPr>
          </a:p>
          <a:p>
            <a:pPr lvl="1"/>
            <a:r>
              <a:rPr lang="zh-TW" altLang="en-US" dirty="0" smtClean="0">
                <a:solidFill>
                  <a:schemeClr val="accent6"/>
                </a:solidFill>
              </a:rPr>
              <a:t>自转周期约为</a:t>
            </a:r>
            <a:r>
              <a:rPr lang="en-US" altLang="zh-TW" dirty="0" smtClean="0">
                <a:solidFill>
                  <a:schemeClr val="accent6"/>
                </a:solidFill>
              </a:rPr>
              <a:t>35~40</a:t>
            </a:r>
            <a:r>
              <a:rPr lang="zh-TW" altLang="en-US" dirty="0" smtClean="0">
                <a:solidFill>
                  <a:schemeClr val="accent6"/>
                </a:solidFill>
              </a:rPr>
              <a:t>小时</a:t>
            </a:r>
            <a:endParaRPr lang="en-US" altLang="zh-TW" dirty="0" smtClean="0">
              <a:solidFill>
                <a:schemeClr val="accent6"/>
              </a:solidFill>
            </a:endParaRPr>
          </a:p>
          <a:p>
            <a:pPr lvl="1"/>
            <a:r>
              <a:rPr lang="zh-TW" altLang="en-US" dirty="0" smtClean="0">
                <a:solidFill>
                  <a:schemeClr val="accent6"/>
                </a:solidFill>
              </a:rPr>
              <a:t>彗核的反照率小于</a:t>
            </a:r>
            <a:r>
              <a:rPr lang="en-US" altLang="zh-TW" dirty="0" smtClean="0">
                <a:solidFill>
                  <a:schemeClr val="accent6"/>
                </a:solidFill>
              </a:rPr>
              <a:t>3%</a:t>
            </a:r>
            <a:r>
              <a:rPr lang="zh-TW" altLang="en-US" dirty="0" smtClean="0"/>
              <a:t>，比未加工的柏油（</a:t>
            </a:r>
            <a:r>
              <a:rPr lang="en-US" altLang="zh-TW" dirty="0" smtClean="0"/>
              <a:t>4%</a:t>
            </a:r>
            <a:r>
              <a:rPr lang="zh-TW" altLang="en-US" dirty="0" smtClean="0"/>
              <a:t>）还暗。 </a:t>
            </a:r>
            <a:endParaRPr lang="zh-TW" altLang="en-US" dirty="0"/>
          </a:p>
        </p:txBody>
      </p:sp>
      <p:pic>
        <p:nvPicPr>
          <p:cNvPr id="78850" name="Picture 2" descr="http://tamweb.tam.gov.tw/v3/tw/item_img/2016_1st/2016ba14-dct-20160213-raw.jpg"/>
          <p:cNvPicPr>
            <a:picLocks noChangeAspect="1" noChangeArrowheads="1"/>
          </p:cNvPicPr>
          <p:nvPr/>
        </p:nvPicPr>
        <p:blipFill>
          <a:blip r:embed="rId2" cstate="screen"/>
          <a:srcRect/>
          <a:stretch>
            <a:fillRect/>
          </a:stretch>
        </p:blipFill>
        <p:spPr bwMode="auto">
          <a:xfrm>
            <a:off x="2483768" y="4293096"/>
            <a:ext cx="4384502" cy="2291512"/>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http://tamweb.tam.gov.tw/v3/tw/item_img/2016_2nd/252P-201604080421-LinCS.jpg"/>
          <p:cNvPicPr>
            <a:picLocks noChangeAspect="1" noChangeArrowheads="1"/>
          </p:cNvPicPr>
          <p:nvPr/>
        </p:nvPicPr>
        <p:blipFill>
          <a:blip r:embed="rId1" cstate="screen"/>
          <a:srcRect/>
          <a:stretch>
            <a:fillRect/>
          </a:stretch>
        </p:blipFill>
        <p:spPr bwMode="auto">
          <a:xfrm>
            <a:off x="0" y="548679"/>
            <a:ext cx="9144000" cy="6097905"/>
          </a:xfrm>
          <a:prstGeom prst="rect">
            <a:avLst/>
          </a:prstGeo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7544" y="620688"/>
            <a:ext cx="8229600" cy="4525963"/>
          </a:xfrm>
        </p:spPr>
        <p:txBody>
          <a:bodyPr/>
          <a:lstStyle/>
          <a:p>
            <a:r>
              <a:rPr lang="en-US" altLang="zh-TW" dirty="0" smtClean="0"/>
              <a:t>2015-01-14</a:t>
            </a:r>
            <a:r>
              <a:rPr lang="zh-TW" altLang="en-US" dirty="0" smtClean="0"/>
              <a:t>天文新知  </a:t>
            </a:r>
            <a:r>
              <a:rPr lang="en-US" altLang="zh-TW" dirty="0" smtClean="0">
                <a:solidFill>
                  <a:schemeClr val="accent6"/>
                </a:solidFill>
              </a:rPr>
              <a:t>[</a:t>
            </a:r>
            <a:r>
              <a:rPr lang="zh-TW" altLang="en-US" dirty="0">
                <a:solidFill>
                  <a:schemeClr val="accent6"/>
                </a:solidFill>
              </a:rPr>
              <a:t>台湾星空</a:t>
            </a:r>
            <a:r>
              <a:rPr lang="en-US" altLang="zh-TW" dirty="0">
                <a:solidFill>
                  <a:schemeClr val="accent6"/>
                </a:solidFill>
              </a:rPr>
              <a:t>]</a:t>
            </a:r>
            <a:r>
              <a:rPr lang="zh-TW" altLang="en-US" dirty="0">
                <a:solidFill>
                  <a:schemeClr val="accent6"/>
                </a:solidFill>
              </a:rPr>
              <a:t>为什么彗髪是蓝绿色的</a:t>
            </a:r>
            <a:r>
              <a:rPr lang="zh-TW" altLang="en-US" dirty="0" smtClean="0">
                <a:solidFill>
                  <a:schemeClr val="accent6"/>
                </a:solidFill>
              </a:rPr>
              <a:t>？</a:t>
            </a:r>
            <a:endParaRPr lang="en-US" altLang="zh-TW" dirty="0" smtClean="0">
              <a:solidFill>
                <a:schemeClr val="accent6"/>
              </a:solidFill>
            </a:endParaRPr>
          </a:p>
          <a:p>
            <a:pPr lvl="1"/>
            <a:r>
              <a:rPr lang="zh-TW" altLang="en-US" dirty="0" smtClean="0"/>
              <a:t>彗发的成分以水与一氧化碳、二氧化碳与氨为主，但还带有少量剧毒的氰分子</a:t>
            </a:r>
            <a:r>
              <a:rPr lang="en-US" altLang="zh-TW" dirty="0" smtClean="0"/>
              <a:t>(CN) </a:t>
            </a:r>
            <a:r>
              <a:rPr lang="en-US" altLang="zh-TW" baseline="-25000" dirty="0" smtClean="0"/>
              <a:t>2</a:t>
            </a:r>
            <a:r>
              <a:rPr lang="zh-TW" altLang="en-US" dirty="0" smtClean="0"/>
              <a:t>与双碳分子</a:t>
            </a:r>
            <a:r>
              <a:rPr lang="en-US" altLang="zh-TW" dirty="0" smtClean="0"/>
              <a:t>C</a:t>
            </a:r>
            <a:r>
              <a:rPr lang="en-US" altLang="zh-TW" baseline="-25000" dirty="0" smtClean="0"/>
              <a:t>2</a:t>
            </a:r>
            <a:r>
              <a:rPr lang="zh-TW" altLang="en-US" dirty="0" smtClean="0"/>
              <a:t>，这两种分子在阳光照射下</a:t>
            </a:r>
            <a:r>
              <a:rPr lang="en-US" altLang="zh-TW" dirty="0" smtClean="0"/>
              <a:t>(CN) </a:t>
            </a:r>
            <a:r>
              <a:rPr lang="en-US" altLang="zh-TW" baseline="-25000" dirty="0" smtClean="0"/>
              <a:t>2</a:t>
            </a:r>
            <a:r>
              <a:rPr lang="zh-TW" altLang="en-US" dirty="0" smtClean="0"/>
              <a:t>会激发蓝光，</a:t>
            </a:r>
            <a:r>
              <a:rPr lang="en-US" altLang="zh-TW" dirty="0" smtClean="0"/>
              <a:t>C</a:t>
            </a:r>
            <a:r>
              <a:rPr lang="en-US" altLang="zh-TW" baseline="-25000" dirty="0" smtClean="0"/>
              <a:t>2</a:t>
            </a:r>
            <a:r>
              <a:rPr lang="zh-TW" altLang="en-US" dirty="0" smtClean="0"/>
              <a:t>则是绿光，其他气体虽然数量较多但较不易被激发光，因此彗发常呈现蓝绿色。</a:t>
            </a:r>
            <a:endParaRPr lang="zh-TW" altLang="en-US" dirty="0"/>
          </a:p>
        </p:txBody>
      </p:sp>
      <p:pic>
        <p:nvPicPr>
          <p:cNvPr id="81922" name="Picture 2" descr="Q2"/>
          <p:cNvPicPr>
            <a:picLocks noChangeAspect="1" noChangeArrowheads="1"/>
          </p:cNvPicPr>
          <p:nvPr/>
        </p:nvPicPr>
        <p:blipFill>
          <a:blip r:embed="rId1" cstate="screen"/>
          <a:srcRect/>
          <a:stretch>
            <a:fillRect/>
          </a:stretch>
        </p:blipFill>
        <p:spPr bwMode="auto">
          <a:xfrm>
            <a:off x="4716016" y="4005064"/>
            <a:ext cx="4103687" cy="2739653"/>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fontScale="75000" lnSpcReduction="20000"/>
          </a:bodyPr>
          <a:lstStyle/>
          <a:p>
            <a:r>
              <a:rPr lang="en-US" altLang="zh-TW" dirty="0" smtClean="0"/>
              <a:t>2016/5/1</a:t>
            </a:r>
            <a:r>
              <a:rPr lang="zh-TW" altLang="en-US" dirty="0" smtClean="0"/>
              <a:t> </a:t>
            </a:r>
            <a:endParaRPr lang="en-US" altLang="zh-TW" dirty="0" smtClean="0"/>
          </a:p>
          <a:p>
            <a:pPr lvl="1"/>
            <a:r>
              <a:rPr lang="en-US" altLang="zh-TW" dirty="0" smtClean="0"/>
              <a:t>105</a:t>
            </a:r>
            <a:r>
              <a:rPr lang="zh-TW" altLang="en-US" dirty="0" smtClean="0"/>
              <a:t>年天文专题演讲 </a:t>
            </a:r>
            <a:r>
              <a:rPr lang="en-US" altLang="zh-TW" dirty="0" smtClean="0"/>
              <a:t>(</a:t>
            </a:r>
            <a:r>
              <a:rPr lang="zh-TW" altLang="en-US" dirty="0" smtClean="0"/>
              <a:t>一</a:t>
            </a:r>
            <a:r>
              <a:rPr lang="en-US" altLang="zh-TW" dirty="0" smtClean="0"/>
              <a:t>)</a:t>
            </a:r>
            <a:endParaRPr lang="en-US" altLang="zh-TW" dirty="0" smtClean="0"/>
          </a:p>
          <a:p>
            <a:r>
              <a:rPr lang="zh-TW" altLang="en-US" dirty="0"/>
              <a:t>百年荧惑说分明 ── 谈我们的太空邻居</a:t>
            </a:r>
            <a:r>
              <a:rPr lang="zh-TW" altLang="en-US" dirty="0" smtClean="0"/>
              <a:t>火星</a:t>
            </a:r>
            <a:br>
              <a:rPr lang="en-US" altLang="zh-TW" dirty="0" smtClean="0"/>
            </a:br>
            <a:r>
              <a:rPr lang="zh-TW" altLang="en-US" dirty="0" smtClean="0"/>
              <a:t>中央大学天文所  陈文屏教授</a:t>
            </a:r>
            <a:br>
              <a:rPr lang="zh-TW" altLang="en-US" dirty="0" smtClean="0"/>
            </a:br>
            <a:br>
              <a:rPr lang="zh-TW" altLang="en-US" dirty="0" smtClean="0"/>
            </a:br>
            <a:r>
              <a:rPr lang="zh-TW" altLang="en-US" dirty="0" smtClean="0"/>
              <a:t>火星大概是最引人入胜（以及烦恼）的天体之一。它虽然不像彗星般来无影去无踪，形状又变化莫测，但却让古今观察者摸不着头绪。科幻电影中「火星人」几乎成了「外星人」的代名词，到底怎么回事？火星为何成了月球之后，下一个人类登陆的目标？有关生命的三要素，阳光、空气、水，火星具备哪些条件？让我们多了解一些这个太空近邻，探讨殖民火星，甚至进一步太空探险有哪些挑战。</a:t>
            </a:r>
            <a:endParaRPr lang="zh-TW" altLang="en-US" dirty="0"/>
          </a:p>
        </p:txBody>
      </p:sp>
      <p:pic>
        <p:nvPicPr>
          <p:cNvPr id="82946" name="Picture 2" descr="chen"/>
          <p:cNvPicPr>
            <a:picLocks noChangeAspect="1" noChangeArrowheads="1"/>
          </p:cNvPicPr>
          <p:nvPr/>
        </p:nvPicPr>
        <p:blipFill>
          <a:blip r:embed="rId1" cstate="screen"/>
          <a:srcRect/>
          <a:stretch>
            <a:fillRect/>
          </a:stretch>
        </p:blipFill>
        <p:spPr bwMode="auto">
          <a:xfrm>
            <a:off x="5868144" y="404664"/>
            <a:ext cx="2910639" cy="1944216"/>
          </a:xfrm>
          <a:prstGeom prst="rect">
            <a:avLst/>
          </a:prstGeo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fontScale="77500" lnSpcReduction="20000"/>
          </a:bodyPr>
          <a:lstStyle/>
          <a:p>
            <a:r>
              <a:rPr lang="en-US" altLang="zh-TW" dirty="0" smtClean="0"/>
              <a:t>2016/5/14</a:t>
            </a:r>
            <a:endParaRPr lang="en-US" altLang="zh-TW" dirty="0"/>
          </a:p>
          <a:p>
            <a:r>
              <a:rPr lang="zh-TW" altLang="en-US" dirty="0"/>
              <a:t>光污染 </a:t>
            </a:r>
            <a:r>
              <a:rPr lang="en-US" altLang="zh-TW" dirty="0"/>
              <a:t>- </a:t>
            </a:r>
            <a:r>
              <a:rPr lang="zh-TW" altLang="en-US" dirty="0"/>
              <a:t>台湾、香港和世界 </a:t>
            </a:r>
            <a:br>
              <a:rPr lang="en-US" altLang="zh-TW" dirty="0" smtClean="0"/>
            </a:br>
            <a:r>
              <a:rPr lang="zh-TW" altLang="en-US" dirty="0" smtClean="0"/>
              <a:t>香港大学物系首席讲师   潘振声博士</a:t>
            </a:r>
            <a:br>
              <a:rPr lang="en-US" altLang="zh-TW" dirty="0" smtClean="0"/>
            </a:br>
            <a:endParaRPr lang="en-US" altLang="zh-TW" dirty="0" smtClean="0"/>
          </a:p>
          <a:p>
            <a:pPr>
              <a:buNone/>
            </a:pPr>
            <a:r>
              <a:rPr lang="zh-TW" altLang="en-US" dirty="0"/>
              <a:t> </a:t>
            </a:r>
            <a:r>
              <a:rPr lang="zh-TW" altLang="en-US" dirty="0" smtClean="0"/>
              <a:t>   光污染是一种环境污染，成因是室外照明，如街灯、广告招牌和大厦外墙灯光布置等，将光线直接或间接照射上天空并散射，照亮夜空，令我们失去美丽的星空，甚至影响生态系统和人体健康。是次讲座将介绍光污染的特性、影响和测量方法。讲者亦会分享国际性光污染监测网络「</a:t>
            </a:r>
            <a:r>
              <a:rPr lang="en-US" altLang="zh-TW" dirty="0" smtClean="0">
                <a:hlinkClick r:id="rId1"/>
              </a:rPr>
              <a:t>Globe at Night - Sky Brightness Monitoring Network</a:t>
            </a:r>
            <a:r>
              <a:rPr lang="zh-TW" altLang="en-US" dirty="0" smtClean="0"/>
              <a:t>」</a:t>
            </a:r>
            <a:r>
              <a:rPr lang="en-US" altLang="zh-TW" dirty="0" smtClean="0"/>
              <a:t>(</a:t>
            </a:r>
            <a:r>
              <a:rPr lang="en-US" altLang="zh-TW" dirty="0" err="1" smtClean="0"/>
              <a:t>GaN</a:t>
            </a:r>
            <a:r>
              <a:rPr lang="en-US" altLang="zh-TW" dirty="0" smtClean="0"/>
              <a:t>-MN) </a:t>
            </a:r>
            <a:r>
              <a:rPr lang="zh-TW" altLang="en-US" dirty="0" smtClean="0"/>
              <a:t>的科研成果，包括在台北市立天文科学教育馆和另外两个位于台湾的观测站的夜空光度特性。</a:t>
            </a:r>
            <a:r>
              <a:rPr lang="en-US" altLang="zh-TW" dirty="0" err="1" smtClean="0"/>
              <a:t>GaN</a:t>
            </a:r>
            <a:r>
              <a:rPr lang="en-US" altLang="zh-TW" dirty="0" smtClean="0"/>
              <a:t>-MN</a:t>
            </a:r>
            <a:r>
              <a:rPr lang="zh-TW" altLang="en-US" dirty="0" smtClean="0"/>
              <a:t>获香港大学知识交流计划支持。</a:t>
            </a:r>
            <a:endParaRPr lang="zh-TW" altLang="en-US" dirty="0" smtClean="0"/>
          </a:p>
          <a:p>
            <a:endParaRPr lang="zh-TW" alt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fontScale="77500" lnSpcReduction="20000"/>
          </a:bodyPr>
          <a:lstStyle/>
          <a:p>
            <a:r>
              <a:rPr lang="en-US" altLang="zh-TW" dirty="0" smtClean="0"/>
              <a:t>2016/5/14</a:t>
            </a:r>
            <a:endParaRPr lang="en-US" altLang="zh-TW" dirty="0"/>
          </a:p>
          <a:p>
            <a:r>
              <a:rPr lang="zh-TW" altLang="en-US" dirty="0"/>
              <a:t>光污染 </a:t>
            </a:r>
            <a:r>
              <a:rPr lang="en-US" altLang="zh-TW" dirty="0"/>
              <a:t>- </a:t>
            </a:r>
            <a:r>
              <a:rPr lang="zh-TW" altLang="en-US" dirty="0"/>
              <a:t>台湾、香港和世界 </a:t>
            </a:r>
            <a:br>
              <a:rPr lang="en-US" altLang="zh-TW" dirty="0" smtClean="0"/>
            </a:br>
            <a:r>
              <a:rPr lang="zh-TW" altLang="en-US" dirty="0" smtClean="0"/>
              <a:t>香港大学物系首席讲师   潘振声博士</a:t>
            </a:r>
            <a:br>
              <a:rPr lang="en-US" altLang="zh-TW" dirty="0" smtClean="0"/>
            </a:br>
            <a:endParaRPr lang="en-US" altLang="zh-TW" dirty="0" smtClean="0"/>
          </a:p>
          <a:p>
            <a:pPr>
              <a:buNone/>
            </a:pPr>
            <a:r>
              <a:rPr lang="zh-TW" altLang="en-US" dirty="0"/>
              <a:t> </a:t>
            </a:r>
            <a:r>
              <a:rPr lang="zh-TW" altLang="en-US" dirty="0" smtClean="0"/>
              <a:t>   光污染是一种环境污染，成因是室外照明，如街灯、广告招牌和大厦外墙灯光布置等，将光线直接或间接照射上天空并散射，照亮夜空，令我们失去美丽的星空，甚至影响生态系统和人体健康。是次讲座将介绍光污染的特性、影响和测量方法。讲者亦会分享国际性光污染监测网络「</a:t>
            </a:r>
            <a:r>
              <a:rPr lang="en-US" altLang="zh-TW" dirty="0" smtClean="0">
                <a:hlinkClick r:id="rId1"/>
              </a:rPr>
              <a:t>Globe at Night - Sky Brightness Monitoring Network</a:t>
            </a:r>
            <a:r>
              <a:rPr lang="zh-TW" altLang="en-US" dirty="0" smtClean="0"/>
              <a:t>」</a:t>
            </a:r>
            <a:r>
              <a:rPr lang="en-US" altLang="zh-TW" dirty="0" smtClean="0"/>
              <a:t>(</a:t>
            </a:r>
            <a:r>
              <a:rPr lang="en-US" altLang="zh-TW" dirty="0" err="1" smtClean="0"/>
              <a:t>GaN</a:t>
            </a:r>
            <a:r>
              <a:rPr lang="en-US" altLang="zh-TW" dirty="0" smtClean="0"/>
              <a:t>-MN) </a:t>
            </a:r>
            <a:r>
              <a:rPr lang="zh-TW" altLang="en-US" dirty="0" smtClean="0"/>
              <a:t>的科研成果，包括在台北市立天文科学教育馆和另外两个位于台湾的观测站的夜空光度特性。</a:t>
            </a:r>
            <a:r>
              <a:rPr lang="en-US" altLang="zh-TW" dirty="0" err="1" smtClean="0"/>
              <a:t>GaN</a:t>
            </a:r>
            <a:r>
              <a:rPr lang="en-US" altLang="zh-TW" dirty="0" smtClean="0"/>
              <a:t>-MN</a:t>
            </a:r>
            <a:r>
              <a:rPr lang="zh-TW" altLang="en-US" dirty="0" smtClean="0"/>
              <a:t>获香港大学知识交流计划支持。</a:t>
            </a:r>
            <a:endParaRPr lang="zh-TW" altLang="en-US" dirty="0" smtClean="0"/>
          </a:p>
          <a:p>
            <a:endParaRPr lang="zh-TW" altLang="en-US" dirty="0"/>
          </a:p>
        </p:txBody>
      </p:sp>
      <p:pic>
        <p:nvPicPr>
          <p:cNvPr id="83970" name="Picture 2"/>
          <p:cNvPicPr>
            <a:picLocks noChangeAspect="1" noChangeArrowheads="1"/>
          </p:cNvPicPr>
          <p:nvPr/>
        </p:nvPicPr>
        <p:blipFill>
          <a:blip r:embed="rId2" cstate="screen"/>
          <a:srcRect/>
          <a:stretch>
            <a:fillRect/>
          </a:stretch>
        </p:blipFill>
        <p:spPr bwMode="auto">
          <a:xfrm>
            <a:off x="3059832" y="1052736"/>
            <a:ext cx="5850211" cy="533019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83970"/>
                                        </p:tgtEl>
                                        <p:attrNameLst>
                                          <p:attrName>style.visibility</p:attrName>
                                        </p:attrNameLst>
                                      </p:cBhvr>
                                      <p:to>
                                        <p:strVal val="visible"/>
                                      </p:to>
                                    </p:set>
                                    <p:anim to="" calcmode="lin" valueType="num">
                                      <p:cBhvr>
                                        <p:cTn id="7" dur="1" fill="hold"/>
                                        <p:tgtEl>
                                          <p:spTgt spid="83970"/>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日期版面配置區 1"/>
          <p:cNvSpPr>
            <a:spLocks noGrp="1"/>
          </p:cNvSpPr>
          <p:nvPr>
            <p:ph type="dt" sz="quarter" idx="10"/>
          </p:nvPr>
        </p:nvSpPr>
        <p:spPr>
          <a:noFill/>
        </p:spPr>
        <p:txBody>
          <a:bodyPr/>
          <a:lstStyle/>
          <a:p>
            <a:r>
              <a:rPr lang="zh-TW" altLang="en-US">
                <a:ea typeface="新細明體" charset="-120"/>
              </a:rPr>
              <a:t>2</a:t>
            </a:r>
            <a:r>
              <a:rPr lang="en-US" altLang="zh-TW">
                <a:ea typeface="新細明體" charset="-120"/>
              </a:rPr>
              <a:t>016/4/29</a:t>
            </a:r>
            <a:endParaRPr lang="en-US" altLang="zh-TW">
              <a:ea typeface="新細明體" charset="-120"/>
            </a:endParaRPr>
          </a:p>
        </p:txBody>
      </p:sp>
      <p:pic>
        <p:nvPicPr>
          <p:cNvPr id="11267" name="Picture 4" descr="meteor_height"/>
          <p:cNvPicPr>
            <a:picLocks noChangeAspect="1" noChangeArrowheads="1"/>
          </p:cNvPicPr>
          <p:nvPr/>
        </p:nvPicPr>
        <p:blipFill>
          <a:blip r:embed="rId1" cstate="screen"/>
          <a:srcRect/>
          <a:stretch>
            <a:fillRect/>
          </a:stretch>
        </p:blipFill>
        <p:spPr bwMode="auto">
          <a:xfrm>
            <a:off x="1115616" y="476672"/>
            <a:ext cx="7200900" cy="5357813"/>
          </a:xfrm>
          <a:prstGeom prst="rect">
            <a:avLst/>
          </a:prstGeom>
          <a:noFill/>
          <a:ln w="12700">
            <a:solidFill>
              <a:schemeClr val="tx1"/>
            </a:solidFill>
            <a:miter lim="800000"/>
            <a:headEnd/>
            <a:tailEnd/>
          </a:ln>
        </p:spPr>
      </p:pic>
      <p:sp>
        <p:nvSpPr>
          <p:cNvPr id="11268" name="Text Box 5"/>
          <p:cNvSpPr txBox="1">
            <a:spLocks noChangeArrowheads="1"/>
          </p:cNvSpPr>
          <p:nvPr/>
        </p:nvSpPr>
        <p:spPr bwMode="auto">
          <a:xfrm>
            <a:off x="684213" y="5805488"/>
            <a:ext cx="8064500" cy="368300"/>
          </a:xfrm>
          <a:prstGeom prst="rect">
            <a:avLst/>
          </a:prstGeom>
          <a:noFill/>
          <a:ln w="9525">
            <a:noFill/>
            <a:miter lim="800000"/>
          </a:ln>
        </p:spPr>
        <p:txBody>
          <a:bodyPr>
            <a:spAutoFit/>
          </a:bodyPr>
          <a:lstStyle/>
          <a:p>
            <a:pPr algn="ctr">
              <a:spcBef>
                <a:spcPct val="50000"/>
              </a:spcBef>
            </a:pPr>
            <a:r>
              <a:rPr lang="zh-TW" altLang="en-US" b="1" dirty="0">
                <a:solidFill>
                  <a:schemeClr val="bg1"/>
                </a:solidFill>
              </a:rPr>
              <a:t>流星形成的高度大约在</a:t>
            </a:r>
            <a:r>
              <a:rPr lang="en-US" altLang="zh-TW" b="1" dirty="0">
                <a:solidFill>
                  <a:schemeClr val="bg1"/>
                </a:solidFill>
              </a:rPr>
              <a:t>80</a:t>
            </a:r>
            <a:r>
              <a:rPr lang="zh-TW" altLang="en-US" b="1" dirty="0">
                <a:solidFill>
                  <a:schemeClr val="bg1"/>
                </a:solidFill>
              </a:rPr>
              <a:t>～</a:t>
            </a:r>
            <a:r>
              <a:rPr lang="en-US" altLang="zh-TW" b="1" dirty="0">
                <a:solidFill>
                  <a:schemeClr val="bg1"/>
                </a:solidFill>
              </a:rPr>
              <a:t>130</a:t>
            </a:r>
            <a:r>
              <a:rPr lang="zh-TW" altLang="en-US" b="1" dirty="0">
                <a:solidFill>
                  <a:schemeClr val="bg1"/>
                </a:solidFill>
              </a:rPr>
              <a:t>公里左右</a:t>
            </a:r>
            <a:endParaRPr lang="zh-TW" altLang="en-US" b="1" dirty="0">
              <a:solidFill>
                <a:schemeClr val="bg1"/>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日期版面配置區 1"/>
          <p:cNvSpPr>
            <a:spLocks noGrp="1"/>
          </p:cNvSpPr>
          <p:nvPr>
            <p:ph type="dt" sz="quarter" idx="10"/>
          </p:nvPr>
        </p:nvSpPr>
        <p:spPr>
          <a:noFill/>
        </p:spPr>
        <p:txBody>
          <a:bodyPr/>
          <a:lstStyle/>
          <a:p>
            <a:r>
              <a:rPr lang="zh-TW" altLang="en-US">
                <a:ea typeface="新細明體" charset="-120"/>
              </a:rPr>
              <a:t>2</a:t>
            </a:r>
            <a:r>
              <a:rPr lang="en-US" altLang="zh-TW">
                <a:ea typeface="新細明體" charset="-120"/>
              </a:rPr>
              <a:t>016/4/29</a:t>
            </a:r>
            <a:endParaRPr lang="en-US" altLang="zh-TW">
              <a:ea typeface="新細明體" charset="-120"/>
            </a:endParaRPr>
          </a:p>
        </p:txBody>
      </p:sp>
      <p:sp>
        <p:nvSpPr>
          <p:cNvPr id="32775" name="Rectangle 7"/>
          <p:cNvSpPr>
            <a:spLocks noChangeArrowheads="1"/>
          </p:cNvSpPr>
          <p:nvPr/>
        </p:nvSpPr>
        <p:spPr bwMode="auto">
          <a:xfrm>
            <a:off x="1331640" y="5517232"/>
            <a:ext cx="6291580" cy="457200"/>
          </a:xfrm>
          <a:prstGeom prst="rect">
            <a:avLst/>
          </a:prstGeom>
          <a:noFill/>
          <a:ln w="9525">
            <a:noFill/>
            <a:miter lim="800000"/>
          </a:ln>
          <a:effectLst/>
        </p:spPr>
        <p:txBody>
          <a:bodyPr wrap="none">
            <a:spAutoFit/>
          </a:bodyPr>
          <a:lstStyle/>
          <a:p>
            <a:pPr eaLnBrk="1" hangingPunct="1">
              <a:spcBef>
                <a:spcPct val="20000"/>
              </a:spcBef>
              <a:defRPr/>
            </a:pPr>
            <a:r>
              <a:rPr kumimoji="1" lang="zh-TW" altLang="en-US" sz="2400" b="1" dirty="0">
                <a:effectLst>
                  <a:outerShdw blurRad="38100" dist="38100" dir="2700000" algn="tl">
                    <a:srgbClr val="969696"/>
                  </a:outerShdw>
                </a:effectLst>
                <a:ea typeface="新細明體" pitchFamily="18" charset="-120"/>
              </a:rPr>
              <a:t>如果流星没烧完～～掉落地球，就变成</a:t>
            </a:r>
            <a:r>
              <a:rPr kumimoji="1" lang="zh-TW" altLang="en-US" sz="2400" b="1" dirty="0">
                <a:solidFill>
                  <a:schemeClr val="hlink"/>
                </a:solidFill>
                <a:effectLst>
                  <a:outerShdw blurRad="38100" dist="38100" dir="2700000" algn="tl">
                    <a:srgbClr val="FFFFFF"/>
                  </a:outerShdw>
                </a:effectLst>
                <a:ea typeface="新細明體" pitchFamily="18" charset="-120"/>
              </a:rPr>
              <a:t>陨石</a:t>
            </a:r>
            <a:r>
              <a:rPr kumimoji="1" lang="zh-TW" altLang="en-US" sz="2400" b="1" dirty="0">
                <a:effectLst>
                  <a:outerShdw blurRad="38100" dist="38100" dir="2700000" algn="tl">
                    <a:srgbClr val="969696"/>
                  </a:outerShdw>
                </a:effectLst>
                <a:ea typeface="新細明體" pitchFamily="18" charset="-120"/>
              </a:rPr>
              <a:t>。</a:t>
            </a:r>
            <a:endParaRPr kumimoji="1" lang="zh-TW" altLang="en-US" sz="2400" b="1" dirty="0">
              <a:effectLst>
                <a:outerShdw blurRad="38100" dist="38100" dir="2700000" algn="tl">
                  <a:srgbClr val="969696"/>
                </a:outerShdw>
              </a:effectLst>
              <a:ea typeface="新細明體" pitchFamily="18" charset="-120"/>
            </a:endParaRPr>
          </a:p>
        </p:txBody>
      </p:sp>
      <p:pic>
        <p:nvPicPr>
          <p:cNvPr id="6" name="ev_20150730_044057A_07A.avi">
            <a:hlinkClick r:id="" action="ppaction://media"/>
          </p:cNvPr>
          <p:cNvPicPr>
            <a:picLocks noRot="1" noChangeAspect="1"/>
          </p:cNvPicPr>
          <p:nvPr>
            <a:videoFile r:link="rId1"/>
            <p:extLst>
              <p:ext uri="{DAA4B4D4-6D71-4841-9C94-3DE7FCFB9230}">
                <p14:media xmlns:p14="http://schemas.microsoft.com/office/powerpoint/2010/main" r:link="rId2"/>
              </p:ext>
            </p:extLst>
          </p:nvPr>
        </p:nvPicPr>
        <p:blipFill>
          <a:blip r:embed="rId3" cstate="screen"/>
          <a:stretch>
            <a:fillRect/>
          </a:stretch>
        </p:blipFill>
        <p:spPr>
          <a:xfrm>
            <a:off x="1403648" y="836712"/>
            <a:ext cx="6096000" cy="4572000"/>
          </a:xfrm>
          <a:prstGeom prst="rect">
            <a:avLst/>
          </a:prstGeom>
        </p:spPr>
      </p:pic>
      <p:sp>
        <p:nvSpPr>
          <p:cNvPr id="7" name="文字方塊 6"/>
          <p:cNvSpPr txBox="1"/>
          <p:nvPr/>
        </p:nvSpPr>
        <p:spPr>
          <a:xfrm>
            <a:off x="1331640" y="6021288"/>
            <a:ext cx="3456384" cy="368300"/>
          </a:xfrm>
          <a:prstGeom prst="rect">
            <a:avLst/>
          </a:prstGeom>
          <a:noFill/>
        </p:spPr>
        <p:txBody>
          <a:bodyPr wrap="square" rtlCol="0">
            <a:spAutoFit/>
          </a:bodyPr>
          <a:lstStyle/>
          <a:p>
            <a:r>
              <a:rPr lang="en-US" altLang="zh-TW" dirty="0" smtClean="0">
                <a:solidFill>
                  <a:schemeClr val="bg1"/>
                </a:solidFill>
                <a:hlinkClick r:id="rId4"/>
              </a:rPr>
              <a:t>http://www.imo.net</a:t>
            </a:r>
            <a:r>
              <a:rPr lang="en-US" altLang="zh-TW" dirty="0" smtClean="0"/>
              <a:t>/</a:t>
            </a:r>
            <a:endParaRPr lang="zh-TW"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5"/>
                                        </p:tgtEl>
                                        <p:attrNameLst>
                                          <p:attrName>style.visibility</p:attrName>
                                        </p:attrNameLst>
                                      </p:cBhvr>
                                      <p:to>
                                        <p:strVal val="visible"/>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313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0" fill="hold" display="0">
                  <p:stCondLst>
                    <p:cond delay="indefinite"/>
                  </p:stCondLst>
                  <p:endCondLst>
                    <p:cond evt="onNext" delay="0">
                      <p:tgtEl>
                        <p:sldTgt/>
                      </p:tgtEl>
                    </p:cond>
                    <p:cond evt="onPrev" delay="0">
                      <p:tgtEl>
                        <p:sldTgt/>
                      </p:tgtEl>
                    </p:cond>
                  </p:endCondLst>
                </p:cTn>
                <p:tgtEl>
                  <p:spTgt spid="6"/>
                </p:tgtEl>
              </p:cMediaNode>
            </p:video>
            <p:seq concurrent="1" nextAc="seek">
              <p:cTn id="11" restart="whenNotActive" fill="hold" evtFilter="cancelBubble" nodeType="interactiveSeq">
                <p:stCondLst>
                  <p:cond evt="onClick" delay="0">
                    <p:tgtEl>
                      <p:spTgt spid="6"/>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6"/>
                                        </p:tgtEl>
                                      </p:cBhvr>
                                    </p:cmd>
                                  </p:childTnLst>
                                </p:cTn>
                              </p:par>
                            </p:childTnLst>
                          </p:cTn>
                        </p:par>
                      </p:childTnLst>
                    </p:cTn>
                  </p:par>
                </p:childTnLst>
              </p:cTn>
              <p:nextCondLst>
                <p:cond evt="onClick" delay="0">
                  <p:tgtEl>
                    <p:spTgt spid="6"/>
                  </p:tgtEl>
                </p:cond>
              </p:nextCondLst>
            </p:seq>
          </p:childTnLst>
        </p:cTn>
      </p:par>
    </p:tnLst>
    <p:bldLst>
      <p:bldP spid="32775"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日期版面配置區 1"/>
          <p:cNvSpPr>
            <a:spLocks noGrp="1"/>
          </p:cNvSpPr>
          <p:nvPr>
            <p:ph type="dt" sz="quarter" idx="10"/>
          </p:nvPr>
        </p:nvSpPr>
        <p:spPr>
          <a:noFill/>
        </p:spPr>
        <p:txBody>
          <a:bodyPr/>
          <a:lstStyle/>
          <a:p>
            <a:r>
              <a:rPr lang="zh-TW" altLang="en-US">
                <a:ea typeface="新細明體" charset="-120"/>
              </a:rPr>
              <a:t>2</a:t>
            </a:r>
            <a:r>
              <a:rPr lang="en-US" altLang="zh-TW">
                <a:ea typeface="新細明體" charset="-120"/>
              </a:rPr>
              <a:t>016/4/29</a:t>
            </a:r>
            <a:endParaRPr lang="en-US" altLang="zh-TW">
              <a:ea typeface="新細明體" charset="-120"/>
            </a:endParaRPr>
          </a:p>
        </p:txBody>
      </p:sp>
      <p:pic>
        <p:nvPicPr>
          <p:cNvPr id="13315" name="Picture 4" descr="1992_peekskill_thomas_big"/>
          <p:cNvPicPr>
            <a:picLocks noChangeAspect="1" noChangeArrowheads="1"/>
          </p:cNvPicPr>
          <p:nvPr/>
        </p:nvPicPr>
        <p:blipFill>
          <a:blip r:embed="rId1" cstate="screen"/>
          <a:srcRect/>
          <a:stretch>
            <a:fillRect/>
          </a:stretch>
        </p:blipFill>
        <p:spPr bwMode="auto">
          <a:xfrm>
            <a:off x="395288" y="1052513"/>
            <a:ext cx="3844925" cy="4608512"/>
          </a:xfrm>
          <a:prstGeom prst="rect">
            <a:avLst/>
          </a:prstGeom>
          <a:noFill/>
          <a:ln w="9525">
            <a:noFill/>
            <a:miter lim="800000"/>
            <a:headEnd/>
            <a:tailEnd/>
          </a:ln>
        </p:spPr>
      </p:pic>
      <p:sp>
        <p:nvSpPr>
          <p:cNvPr id="13316" name="Text Box 5"/>
          <p:cNvSpPr txBox="1">
            <a:spLocks noChangeArrowheads="1"/>
          </p:cNvSpPr>
          <p:nvPr/>
        </p:nvSpPr>
        <p:spPr bwMode="auto">
          <a:xfrm>
            <a:off x="827088" y="5876925"/>
            <a:ext cx="7705725" cy="368300"/>
          </a:xfrm>
          <a:prstGeom prst="rect">
            <a:avLst/>
          </a:prstGeom>
          <a:noFill/>
          <a:ln w="9525">
            <a:noFill/>
            <a:miter lim="800000"/>
          </a:ln>
        </p:spPr>
        <p:txBody>
          <a:bodyPr>
            <a:spAutoFit/>
          </a:bodyPr>
          <a:lstStyle/>
          <a:p>
            <a:pPr algn="ctr">
              <a:spcBef>
                <a:spcPct val="50000"/>
              </a:spcBef>
            </a:pPr>
            <a:r>
              <a:rPr lang="en-US" altLang="zh-TW" dirty="0">
                <a:solidFill>
                  <a:schemeClr val="bg1"/>
                </a:solidFill>
              </a:rPr>
              <a:t>http://www.phys.ncku.edu.tw/~astrolab/mirrors/apod/ap061119.html</a:t>
            </a:r>
            <a:endParaRPr lang="en-US" altLang="zh-TW" dirty="0">
              <a:solidFill>
                <a:schemeClr val="bg1"/>
              </a:solidFill>
            </a:endParaRPr>
          </a:p>
        </p:txBody>
      </p:sp>
      <p:sp>
        <p:nvSpPr>
          <p:cNvPr id="13317" name="Text Box 6"/>
          <p:cNvSpPr txBox="1">
            <a:spLocks noChangeArrowheads="1"/>
          </p:cNvSpPr>
          <p:nvPr/>
        </p:nvSpPr>
        <p:spPr bwMode="auto">
          <a:xfrm>
            <a:off x="4643438" y="1052513"/>
            <a:ext cx="3960812" cy="3797300"/>
          </a:xfrm>
          <a:prstGeom prst="rect">
            <a:avLst/>
          </a:prstGeom>
          <a:noFill/>
          <a:ln w="9525">
            <a:noFill/>
            <a:miter lim="800000"/>
          </a:ln>
        </p:spPr>
        <p:txBody>
          <a:bodyPr>
            <a:spAutoFit/>
          </a:bodyPr>
          <a:lstStyle/>
          <a:p>
            <a:pPr algn="ctr">
              <a:spcBef>
                <a:spcPct val="50000"/>
              </a:spcBef>
            </a:pPr>
            <a:r>
              <a:rPr lang="en-US" altLang="zh-TW" b="1" dirty="0">
                <a:solidFill>
                  <a:schemeClr val="bg1"/>
                </a:solidFill>
              </a:rPr>
              <a:t>APOD</a:t>
            </a:r>
            <a:r>
              <a:rPr lang="zh-TW" altLang="en-US" b="1" dirty="0">
                <a:solidFill>
                  <a:schemeClr val="bg1"/>
                </a:solidFill>
              </a:rPr>
              <a:t>成大每日一天文图：</a:t>
            </a:r>
            <a:r>
              <a:rPr lang="en-US" altLang="zh-TW" b="1" dirty="0">
                <a:solidFill>
                  <a:schemeClr val="bg1"/>
                </a:solidFill>
              </a:rPr>
              <a:t>2006.11.19</a:t>
            </a:r>
            <a:endParaRPr lang="en-US" altLang="zh-TW" b="1" dirty="0">
              <a:solidFill>
                <a:schemeClr val="bg1"/>
              </a:solidFill>
            </a:endParaRPr>
          </a:p>
          <a:p>
            <a:pPr>
              <a:spcBef>
                <a:spcPct val="50000"/>
              </a:spcBef>
            </a:pPr>
            <a:r>
              <a:rPr lang="zh-TW" altLang="en-US" b="1" dirty="0">
                <a:solidFill>
                  <a:schemeClr val="bg1"/>
                </a:solidFill>
              </a:rPr>
              <a:t>说明</a:t>
            </a:r>
            <a:r>
              <a:rPr lang="en-US" altLang="zh-TW" b="1" dirty="0">
                <a:solidFill>
                  <a:schemeClr val="bg1"/>
                </a:solidFill>
              </a:rPr>
              <a:t>: </a:t>
            </a:r>
            <a:r>
              <a:rPr lang="en-US" altLang="zh-TW" dirty="0">
                <a:solidFill>
                  <a:schemeClr val="bg1"/>
                </a:solidFill>
              </a:rPr>
              <a:t>1992</a:t>
            </a:r>
            <a:r>
              <a:rPr lang="zh-TW" altLang="en-US" dirty="0">
                <a:solidFill>
                  <a:schemeClr val="bg1"/>
                </a:solidFill>
              </a:rPr>
              <a:t>年的</a:t>
            </a:r>
            <a:r>
              <a:rPr lang="en-US" altLang="zh-TW" dirty="0">
                <a:solidFill>
                  <a:schemeClr val="bg1"/>
                </a:solidFill>
              </a:rPr>
              <a:t>Peekskill</a:t>
            </a:r>
            <a:r>
              <a:rPr lang="zh-TW" altLang="en-US" dirty="0">
                <a:solidFill>
                  <a:schemeClr val="bg1"/>
                </a:solidFill>
              </a:rPr>
              <a:t>流星分别被</a:t>
            </a:r>
            <a:r>
              <a:rPr lang="en-US" altLang="zh-TW" dirty="0">
                <a:solidFill>
                  <a:schemeClr val="bg1"/>
                </a:solidFill>
              </a:rPr>
              <a:t>16</a:t>
            </a:r>
            <a:r>
              <a:rPr lang="zh-TW" altLang="en-US" dirty="0">
                <a:solidFill>
                  <a:schemeClr val="bg1"/>
                </a:solidFill>
              </a:rPr>
              <a:t>架独立的录像机捕捉到，然后击中一辆轿车。文献记载这颗比满月还要亮的壮观火流星，在它璀灿的</a:t>
            </a:r>
            <a:r>
              <a:rPr lang="en-US" altLang="zh-TW" dirty="0">
                <a:solidFill>
                  <a:schemeClr val="bg1"/>
                </a:solidFill>
              </a:rPr>
              <a:t>40</a:t>
            </a:r>
            <a:r>
              <a:rPr lang="zh-TW" altLang="en-US" dirty="0">
                <a:solidFill>
                  <a:schemeClr val="bg1"/>
                </a:solidFill>
              </a:rPr>
              <a:t>秒期间划过美国数州的天空，最后掉落在纽约州的</a:t>
            </a:r>
            <a:r>
              <a:rPr lang="en-US" altLang="zh-TW" dirty="0">
                <a:solidFill>
                  <a:schemeClr val="bg1"/>
                </a:solidFill>
              </a:rPr>
              <a:t>Peekskill</a:t>
            </a:r>
            <a:r>
              <a:rPr lang="zh-TW" altLang="en-US" dirty="0">
                <a:solidFill>
                  <a:schemeClr val="bg1"/>
                </a:solidFill>
              </a:rPr>
              <a:t>镇。这颗陨石，如照片所示由致密的岩石组成，大小和重量就像个极重的保龄球。假使你够幸运能发现一颗刚掉下来的陨石，请千万别捡起它</a:t>
            </a:r>
            <a:r>
              <a:rPr lang="en-US" altLang="zh-TW" dirty="0">
                <a:solidFill>
                  <a:schemeClr val="bg1"/>
                </a:solidFill>
              </a:rPr>
              <a:t>--</a:t>
            </a:r>
            <a:r>
              <a:rPr lang="zh-TW" altLang="en-US" dirty="0">
                <a:solidFill>
                  <a:schemeClr val="bg1"/>
                </a:solidFill>
              </a:rPr>
              <a:t>部份的陨石可能不是很烫就是很冰。在这个周末的狮子座流星雨期间，并不预期会有流星击中地面。</a:t>
            </a:r>
            <a:endParaRPr lang="zh-TW" altLang="en-US" dirty="0">
              <a:solidFill>
                <a:schemeClr val="bg1"/>
              </a:solidFill>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7835</Words>
  <Application>WPS 演示</Application>
  <PresentationFormat>如螢幕大小 (4:3)</PresentationFormat>
  <Paragraphs>568</Paragraphs>
  <Slides>68</Slides>
  <Notes>68</Notes>
  <HiddenSlides>0</HiddenSlides>
  <MMClips>2</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68</vt:i4>
      </vt:variant>
    </vt:vector>
  </HeadingPairs>
  <TitlesOfParts>
    <vt:vector size="71" baseType="lpstr">
      <vt:lpstr>Office 佈景主題</vt:lpstr>
      <vt:lpstr>Excel.Sheet.8</vt:lpstr>
      <vt:lpstr>Equation.3</vt:lpstr>
      <vt:lpstr>2016.05  宇宙纪事</vt:lpstr>
      <vt:lpstr>2016.05 重点天象</vt:lpstr>
      <vt:lpstr>宝瓶座η流星雨  η-Aquariids</vt:lpstr>
      <vt:lpstr>PowerPoint 演示文稿</vt:lpstr>
      <vt:lpstr>PowerPoint 演示文稿</vt:lpstr>
      <vt:lpstr>流星是什么？</vt:lpstr>
      <vt:lpstr>PowerPoint 演示文稿</vt:lpstr>
      <vt:lpstr>PowerPoint 演示文稿</vt:lpstr>
      <vt:lpstr>PowerPoint 演示文稿</vt:lpstr>
      <vt:lpstr>流星雨</vt:lpstr>
      <vt:lpstr>流星雨</vt:lpstr>
      <vt:lpstr>PowerPoint 演示文稿</vt:lpstr>
      <vt:lpstr>PowerPoint 演示文稿</vt:lpstr>
      <vt:lpstr>流星雨来自何处？</vt:lpstr>
      <vt:lpstr>PowerPoint 演示文稿</vt:lpstr>
      <vt:lpstr>PowerPoint 演示文稿</vt:lpstr>
      <vt:lpstr>何时会发生流星雨？</vt:lpstr>
      <vt:lpstr>何时会发生流星雨？</vt:lpstr>
      <vt:lpstr>如何观赏流星雨？</vt:lpstr>
      <vt:lpstr>观赏流星雨的最佳时间</vt:lpstr>
      <vt:lpstr>第一个确定的流星雨</vt:lpstr>
      <vt:lpstr>PowerPoint 演示文稿</vt:lpstr>
      <vt:lpstr>水星凌日</vt:lpstr>
      <vt:lpstr>PowerPoint 演示文稿</vt:lpstr>
      <vt:lpstr>什么是凌日</vt:lpstr>
      <vt:lpstr>小一号的日食 </vt:lpstr>
      <vt:lpstr>为什么会发生凌日？</vt:lpstr>
      <vt:lpstr>谁会发生凌日现象？</vt:lpstr>
      <vt:lpstr>5月9日 水星凌日</vt:lpstr>
      <vt:lpstr>水星凌日比较金星凌日多</vt:lpstr>
      <vt:lpstr>2019/ 11</vt:lpstr>
      <vt:lpstr>2032/11/13 </vt:lpstr>
      <vt:lpstr>凌日的应用</vt:lpstr>
      <vt:lpstr>火星冲</vt:lpstr>
      <vt:lpstr>PowerPoint 演示文稿</vt:lpstr>
      <vt:lpstr>会合周期</vt:lpstr>
      <vt:lpstr>PowerPoint 演示文稿</vt:lpstr>
      <vt:lpstr>PowerPoint 演示文稿</vt:lpstr>
      <vt:lpstr>PowerPoint 演示文稿</vt:lpstr>
      <vt:lpstr>PowerPoint 演示文稿</vt:lpstr>
      <vt:lpstr>火星是一颗「类地行星」</vt:lpstr>
      <vt:lpstr>PowerPoint 演示文稿</vt:lpstr>
      <vt:lpstr>PowerPoint 演示文稿</vt:lpstr>
      <vt:lpstr>PowerPoint 演示文稿</vt:lpstr>
      <vt:lpstr>PowerPoint 演示文稿</vt:lpstr>
      <vt:lpstr>PowerPoint 演示文稿</vt:lpstr>
      <vt:lpstr>PowerPoint 演示文稿</vt:lpstr>
      <vt:lpstr>为什么科学家对火星这么有兴趣？</vt:lpstr>
      <vt:lpstr>为什么科学家对火星这么有兴趣？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C/2013 X1(PanSTARRS)和252P/LINEAR 12</vt:lpstr>
      <vt:lpstr>C/2013 X1(PanSTARRS)</vt:lpstr>
      <vt:lpstr>PowerPoint 演示文稿</vt:lpstr>
      <vt:lpstr>PowerPoint 演示文稿</vt:lpstr>
      <vt:lpstr>252P/LINEAR 12</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2016.05  宇宙紀事</dc:title>
  <dc:creator>張桂蘭</dc:creator>
  <cp:lastModifiedBy>Administrator</cp:lastModifiedBy>
  <cp:revision>34</cp:revision>
  <dcterms:created xsi:type="dcterms:W3CDTF">2016-04-23T02:44:00Z</dcterms:created>
  <dcterms:modified xsi:type="dcterms:W3CDTF">2016-04-29T14:10:54Z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2052-10.1.0.5603</vt:lpwstr>
  </property>
</Properties>
</file>